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59" r:id="rId4"/>
    <p:sldId id="260" r:id="rId5"/>
    <p:sldId id="278" r:id="rId6"/>
    <p:sldId id="277" r:id="rId7"/>
    <p:sldId id="283" r:id="rId8"/>
    <p:sldId id="262" r:id="rId9"/>
    <p:sldId id="284" r:id="rId10"/>
    <p:sldId id="366" r:id="rId11"/>
    <p:sldId id="264" r:id="rId12"/>
    <p:sldId id="265" r:id="rId13"/>
    <p:sldId id="367" r:id="rId14"/>
    <p:sldId id="266" r:id="rId15"/>
    <p:sldId id="261" r:id="rId16"/>
    <p:sldId id="285" r:id="rId17"/>
    <p:sldId id="286" r:id="rId18"/>
    <p:sldId id="35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7832D46B-3204-4883-B32E-752B7EA7C8C6}">
          <p14:sldIdLst>
            <p14:sldId id="256"/>
          </p14:sldIdLst>
        </p14:section>
        <p14:section name="参考案例" id="{6F7A7AC7-552D-4B9F-B71D-5DDD93047ED8}">
          <p14:sldIdLst>
            <p14:sldId id="276"/>
          </p14:sldIdLst>
        </p14:section>
        <p14:section name="服务数据" id="{3D7C2EDF-6E6F-4674-B06D-F6A5B77E73CF}">
          <p14:sldIdLst>
            <p14:sldId id="259"/>
          </p14:sldIdLst>
        </p14:section>
        <p14:section name="解决什么问题" id="{2EEA2513-67B9-4836-8B60-BEDD8F9C3B1D}">
          <p14:sldIdLst>
            <p14:sldId id="260"/>
          </p14:sldIdLst>
        </p14:section>
        <p14:section name="智能客服" id="{21D61330-A396-4990-9F95-FF4F1696458A}">
          <p14:sldIdLst>
            <p14:sldId id="278"/>
            <p14:sldId id="277"/>
            <p14:sldId id="283"/>
          </p14:sldIdLst>
        </p14:section>
        <p14:section name="智能运营" id="{F001CBB9-42E8-49E7-91CD-3A14FBC6D4FF}">
          <p14:sldIdLst>
            <p14:sldId id="262"/>
            <p14:sldId id="284"/>
            <p14:sldId id="366"/>
            <p14:sldId id="264"/>
          </p14:sldIdLst>
        </p14:section>
        <p14:section name="客户评价" id="{12527C6F-A744-43B5-B692-F31B21B41BDC}">
          <p14:sldIdLst>
            <p14:sldId id="265"/>
            <p14:sldId id="367"/>
          </p14:sldIdLst>
        </p14:section>
        <p14:section name="易于集成" id="{B5CE92BD-31A0-4225-8F48-FE5F33B25E67}">
          <p14:sldIdLst>
            <p14:sldId id="266"/>
            <p14:sldId id="261"/>
            <p14:sldId id="285"/>
          </p14:sldIdLst>
        </p14:section>
        <p14:section name="90天承诺" id="{1D608140-72E6-4C9F-BD9B-ED48168309F1}">
          <p14:sldIdLst>
            <p14:sldId id="286"/>
          </p14:sldIdLst>
        </p14:section>
        <p14:section name="结束" id="{AED5DFBF-21B2-455A-938E-5749FB3DCED0}">
          <p14:sldIdLst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Hai Liang" initials="WHL" lastIdx="1" clrIdx="0">
    <p:extLst>
      <p:ext uri="{19B8F6BF-5375-455C-9EA6-DF929625EA0E}">
        <p15:presenceInfo xmlns:p15="http://schemas.microsoft.com/office/powerpoint/2012/main" userId="f4b78769adf313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25B396"/>
    <a:srgbClr val="16CFA9"/>
    <a:srgbClr val="0000FF"/>
    <a:srgbClr val="504C9E"/>
    <a:srgbClr val="26C1DA"/>
    <a:srgbClr val="7179B6"/>
    <a:srgbClr val="FFFFFF"/>
    <a:srgbClr val="15345F"/>
    <a:srgbClr val="55C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2" autoAdjust="0"/>
    <p:restoredTop sz="87207" autoAdjust="0"/>
  </p:normalViewPr>
  <p:slideViewPr>
    <p:cSldViewPr snapToGrid="0">
      <p:cViewPr varScale="1">
        <p:scale>
          <a:sx n="86" d="100"/>
          <a:sy n="86" d="100"/>
        </p:scale>
        <p:origin x="429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4F691-F23F-46CD-9E65-DDB3BFA82103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DCC61-71E9-4847-BC02-BB3761768F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6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618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客户反馈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93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客户反馈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72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机器人、人工及热词统计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68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自动化处理 </a:t>
            </a:r>
            <a:r>
              <a:rPr lang="en-US" altLang="zh-CN" dirty="0"/>
              <a:t>&amp; VIP </a:t>
            </a:r>
            <a:r>
              <a:rPr lang="zh-CN" altLang="en-US" dirty="0"/>
              <a:t>服务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93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智能系统界面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47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智能系统界面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41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E2D31-2B6A-425C-8DAF-63D853CEDF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49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http://www.ctiforum.com/news/guonei/585588.html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http://www2.cnpcbidding.com/#/wel/index </a:t>
            </a:r>
            <a:r>
              <a:rPr lang="zh-CN" altLang="en-US" dirty="0"/>
              <a:t>原来网址 </a:t>
            </a:r>
            <a:r>
              <a:rPr lang="en-US" altLang="zh-CN" dirty="0"/>
              <a:t>https://www.cnpcbidding.com/html/1/index.html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http://www.gas777.com/</a:t>
            </a:r>
            <a:endParaRPr lang="zh-CN" alt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93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98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工作时间段设置，访客留言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9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查询或提交信息；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72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多渠道集成，差别优先级 </a:t>
            </a:r>
            <a:r>
              <a:rPr lang="en-US" altLang="zh-CN" dirty="0"/>
              <a:t>&amp; </a:t>
            </a:r>
            <a:r>
              <a:rPr lang="zh-CN" altLang="en-US" dirty="0"/>
              <a:t>内部质检及分享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01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多渠道集成，差别优先级 </a:t>
            </a:r>
            <a:r>
              <a:rPr lang="en-US" altLang="zh-CN" dirty="0"/>
              <a:t>&amp; </a:t>
            </a:r>
            <a:r>
              <a:rPr lang="zh-CN" altLang="en-US" dirty="0"/>
              <a:t>内部质检及分享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9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多渠道集成，差别优先级 </a:t>
            </a:r>
            <a:r>
              <a:rPr lang="en-US" altLang="zh-CN" dirty="0"/>
              <a:t>&amp; </a:t>
            </a:r>
            <a:r>
              <a:rPr lang="zh-CN" altLang="en-US" dirty="0"/>
              <a:t>内部质检及分享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1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翻译、预警及信息上传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81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3482F-F501-49DF-B160-61CCAEBB8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56E6F3-32F3-4C92-97C2-61DF7E68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A961C2-854F-4F92-959A-C5E14569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A39797-5B7E-45D9-90BB-666C662A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DC7AD-BA2B-44DE-B706-D8B49D10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98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D24DF-CA14-4D29-803F-72B83F8C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65C4AD-9EBE-4280-8FA3-C8BC5AA46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6C7C5-DA9B-4EEF-8E26-7A0082CA8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3BB114-5BEE-4BB5-B62C-AF823248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BCEE8-4576-44B7-8B04-5DCDB4D5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5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303782-37DF-4E54-8521-006F2F4FB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AE12DB-5380-488A-AA6C-8AC3FC548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2061ED-C602-418D-A637-86DC40E0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28B8E-DDED-47C1-BA48-51073479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6BA0EA-2857-48B1-827B-6F5B404C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724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AC49B-49DD-4668-8FC6-2EEB8142D508}" type="datetime1">
              <a:rPr lang="zh-CN" altLang="en-US"/>
              <a:t>2022/11/24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2EAD02-0CEF-4C0F-8421-B0DABE306801}" type="slidenum">
              <a:rPr lang="zh-CN" altLang="en-US"/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8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19CC7-61A6-45C2-BF4C-D93E1D6B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E1A9B-44DE-4054-8D65-14415D092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9252D-C6E7-4BCA-A902-6E62C59E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B2BFD-A718-408F-8826-97D977EC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E5837-FF4A-4F10-9F46-1B16D9EA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43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9ED5D-13AE-491E-9244-64770E93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CE883B-C7D9-4AD9-9034-CD683F2C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60044-1BAE-42BF-B890-23DD443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86065-3AD4-41C5-A796-40342158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FEA90-2F30-44E1-BF9F-F8743D7B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25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1EFC9-2EF5-4D8D-8980-A0347A92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99E49-CDB6-453A-8A37-BE1646745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9E1C51-3FD5-4A83-B499-5717D6D06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F138DC-F88A-4EE4-A6A7-910ACDDB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A1B335-912A-40F1-95D0-755A4891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34831B-5E47-445D-AADA-3BE0D883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07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86B57-D5E7-418C-9F95-CA2E09FA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58EB75-D7C6-44FD-B4D8-036100AAC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65ED0B-6A89-45F1-AD57-EC92B775E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E72682-C4F9-4C36-A0F7-EFFD2709D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67282C-D910-457C-A280-32B838585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A1C77D-F6B6-4A83-9003-59D384F6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C9DD09-BA81-4565-8D8A-1CC3CE2D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90CA14-6088-48C6-A30B-24A247CA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88EFC-EF63-43B2-9241-C873986A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ECC372-2F06-4391-A59E-EE3EB4C0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A9EAE2-ED65-4509-99BA-37DBE0AD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5D9E2A-D5DC-41BD-A152-E39B76E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76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D0A3F3-1560-4FF8-A928-E346D0F4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96DFE7-43C3-4642-9814-EB4A1473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09353-616B-4C19-897C-A25E81F9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7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DCCF1-E3C7-4784-AFD0-1939B6E3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72730-94C5-40FC-AF71-D8E6E0E83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19F2C8-0345-4BDC-BD2A-E00273421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B4AD0B-AD6A-408D-9917-3BFCB3A3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C22763-E096-4CDB-B5F8-5D8AE22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0D6DC0-81A2-46ED-B0F0-57D1D98A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66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E4DA4-1565-4021-89B3-E0AF1AEB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0C9260-6429-4171-B7E2-04490F71F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D050BE-9023-4337-88B4-2BF40E64F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C3C32C-846C-4C12-A8B8-C40A7529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6442CC-877A-41BC-88BC-CE3E0E5C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A1FAB6-B664-4106-BE5C-92A64C59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7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8A6D05-D455-43EF-8310-E57FD517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561B60-1994-4C64-894D-D7F1D46C5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44EAFF-B4FC-40C1-8638-14E01FBE4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3695-55AC-439E-AE91-6D706FE2A6A9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E4FD83-2ADA-4F05-A316-762A0CC8A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7A251-B950-4A6F-89CE-3C0B757CA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bmp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11" Type="http://schemas.openxmlformats.org/officeDocument/2006/relationships/image" Target="../media/image92.jpg"/><Relationship Id="rId5" Type="http://schemas.openxmlformats.org/officeDocument/2006/relationships/image" Target="../media/image86.png"/><Relationship Id="rId15" Type="http://schemas.openxmlformats.org/officeDocument/2006/relationships/image" Target="../media/image27.png"/><Relationship Id="rId10" Type="http://schemas.openxmlformats.org/officeDocument/2006/relationships/image" Target="../media/image91.png"/><Relationship Id="rId4" Type="http://schemas.openxmlformats.org/officeDocument/2006/relationships/image" Target="../media/image85.jp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bmp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11" Type="http://schemas.openxmlformats.org/officeDocument/2006/relationships/image" Target="../media/image92.jp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jp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27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C87922-EA5C-4AAC-BEC1-DCC08CD31E19}"/>
              </a:ext>
            </a:extLst>
          </p:cNvPr>
          <p:cNvGrpSpPr/>
          <p:nvPr/>
        </p:nvGrpSpPr>
        <p:grpSpPr>
          <a:xfrm>
            <a:off x="7361499" y="2278989"/>
            <a:ext cx="4830501" cy="1658037"/>
            <a:chOff x="7361498" y="5214993"/>
            <a:chExt cx="4830501" cy="1658037"/>
          </a:xfrm>
          <a:solidFill>
            <a:schemeClr val="accent6">
              <a:lumMod val="75000"/>
            </a:schemeClr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0BB293-429D-41B1-88C2-358310EC69B5}"/>
                </a:ext>
              </a:extLst>
            </p:cNvPr>
            <p:cNvSpPr/>
            <p:nvPr/>
          </p:nvSpPr>
          <p:spPr>
            <a:xfrm>
              <a:off x="7361498" y="5214993"/>
              <a:ext cx="4830501" cy="1658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0" name="Picture 6" descr="logo">
              <a:extLst>
                <a:ext uri="{FF2B5EF4-FFF2-40B4-BE49-F238E27FC236}">
                  <a16:creationId xmlns:a16="http://schemas.microsoft.com/office/drawing/2014/main" id="{A9739351-D640-48E7-8396-0E62182E2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370" y="5528918"/>
              <a:ext cx="3705225" cy="1000125"/>
            </a:xfrm>
            <a:prstGeom prst="rect">
              <a:avLst/>
            </a:prstGeom>
            <a:grpFill/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7FCB83A4-60A4-4BD5-B23C-E4CDA2A5A0F1}"/>
              </a:ext>
            </a:extLst>
          </p:cNvPr>
          <p:cNvSpPr/>
          <p:nvPr/>
        </p:nvSpPr>
        <p:spPr>
          <a:xfrm>
            <a:off x="7361499" y="4007432"/>
            <a:ext cx="4830501" cy="28505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AE996E-4D23-41EE-BB92-7584D3C8D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494988"/>
            <a:ext cx="4876800" cy="34099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E66A0F-FA00-4D2A-A986-B76C7A1E211B}"/>
              </a:ext>
            </a:extLst>
          </p:cNvPr>
          <p:cNvSpPr/>
          <p:nvPr/>
        </p:nvSpPr>
        <p:spPr>
          <a:xfrm>
            <a:off x="7361498" y="1"/>
            <a:ext cx="4830502" cy="2191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886C98-05DA-4C58-B54F-52D60EC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286" y="359983"/>
            <a:ext cx="1319478" cy="8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336C09-6FAA-40D0-BEBB-CC306526A2B9}"/>
              </a:ext>
            </a:extLst>
          </p:cNvPr>
          <p:cNvSpPr txBox="1"/>
          <p:nvPr/>
        </p:nvSpPr>
        <p:spPr>
          <a:xfrm>
            <a:off x="8152435" y="1481211"/>
            <a:ext cx="317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让顾问成为真正的价值创造者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41737B4-9A85-4C4C-A00E-A2A54EA37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6" b="16569"/>
          <a:stretch/>
        </p:blipFill>
        <p:spPr bwMode="auto">
          <a:xfrm>
            <a:off x="0" y="3513014"/>
            <a:ext cx="7265554" cy="371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CA90AF5C-EFE5-4581-A67D-9FF86557ACEB}"/>
              </a:ext>
            </a:extLst>
          </p:cNvPr>
          <p:cNvGrpSpPr/>
          <p:nvPr/>
        </p:nvGrpSpPr>
        <p:grpSpPr>
          <a:xfrm>
            <a:off x="0" y="1"/>
            <a:ext cx="7257316" cy="3429000"/>
            <a:chOff x="-2899566" y="-1685322"/>
            <a:chExt cx="10071702" cy="422476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BBF6827-2451-4CF8-961D-C6C046452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006" b="21189"/>
            <a:stretch/>
          </p:blipFill>
          <p:spPr>
            <a:xfrm>
              <a:off x="-2899566" y="-1685322"/>
              <a:ext cx="10071701" cy="422476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E0FED51-7EBB-4BF6-83F0-2353204B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1426" y="1481211"/>
              <a:ext cx="620710" cy="369332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36DA858-98F4-4F14-BE8B-1DFEE3708BA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6DCA86A4-9790-4703-97B4-F9A0D34350DA}"/>
              </a:ext>
            </a:extLst>
          </p:cNvPr>
          <p:cNvSpPr/>
          <p:nvPr/>
        </p:nvSpPr>
        <p:spPr>
          <a:xfrm>
            <a:off x="-1435702" y="-801438"/>
            <a:ext cx="14275384" cy="8029924"/>
          </a:xfrm>
          <a:custGeom>
            <a:avLst/>
            <a:gdLst>
              <a:gd name="connsiteX0" fmla="*/ 13261722 w 14275384"/>
              <a:gd name="connsiteY0" fmla="*/ 556385 h 8029924"/>
              <a:gd name="connsiteX1" fmla="*/ 13238573 w 14275384"/>
              <a:gd name="connsiteY1" fmla="*/ 1748578 h 8029924"/>
              <a:gd name="connsiteX2" fmla="*/ 10460649 w 14275384"/>
              <a:gd name="connsiteY2" fmla="*/ 2697702 h 8029924"/>
              <a:gd name="connsiteX3" fmla="*/ 9789317 w 14275384"/>
              <a:gd name="connsiteY3" fmla="*/ 4248709 h 8029924"/>
              <a:gd name="connsiteX4" fmla="*/ 7323910 w 14275384"/>
              <a:gd name="connsiteY4" fmla="*/ 5139960 h 8029924"/>
              <a:gd name="connsiteX5" fmla="*/ 5367788 w 14275384"/>
              <a:gd name="connsiteY5" fmla="*/ 6343727 h 8029924"/>
              <a:gd name="connsiteX6" fmla="*/ 2740335 w 14275384"/>
              <a:gd name="connsiteY6" fmla="*/ 7570644 h 8029924"/>
              <a:gd name="connsiteX7" fmla="*/ 980983 w 14275384"/>
              <a:gd name="connsiteY7" fmla="*/ 7420173 h 8029924"/>
              <a:gd name="connsiteX8" fmla="*/ 980983 w 14275384"/>
              <a:gd name="connsiteY8" fmla="*/ 556385 h 8029924"/>
              <a:gd name="connsiteX9" fmla="*/ 13261722 w 14275384"/>
              <a:gd name="connsiteY9" fmla="*/ 556385 h 80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75384" h="8029924">
                <a:moveTo>
                  <a:pt x="13261722" y="556385"/>
                </a:moveTo>
                <a:cubicBezTo>
                  <a:pt x="15304654" y="755084"/>
                  <a:pt x="13705418" y="1391692"/>
                  <a:pt x="13238573" y="1748578"/>
                </a:cubicBezTo>
                <a:cubicBezTo>
                  <a:pt x="12771728" y="2105464"/>
                  <a:pt x="11035525" y="2281014"/>
                  <a:pt x="10460649" y="2697702"/>
                </a:cubicBezTo>
                <a:cubicBezTo>
                  <a:pt x="9885773" y="3114390"/>
                  <a:pt x="10312107" y="3841666"/>
                  <a:pt x="9789317" y="4248709"/>
                </a:cubicBezTo>
                <a:cubicBezTo>
                  <a:pt x="9266527" y="4655752"/>
                  <a:pt x="8060831" y="4790790"/>
                  <a:pt x="7323910" y="5139960"/>
                </a:cubicBezTo>
                <a:cubicBezTo>
                  <a:pt x="6586989" y="5489130"/>
                  <a:pt x="6131717" y="5938613"/>
                  <a:pt x="5367788" y="6343727"/>
                </a:cubicBezTo>
                <a:cubicBezTo>
                  <a:pt x="4603859" y="6748841"/>
                  <a:pt x="3471469" y="7391236"/>
                  <a:pt x="2740335" y="7570644"/>
                </a:cubicBezTo>
                <a:cubicBezTo>
                  <a:pt x="2009201" y="7750052"/>
                  <a:pt x="1274208" y="8589216"/>
                  <a:pt x="980983" y="7420173"/>
                </a:cubicBezTo>
                <a:cubicBezTo>
                  <a:pt x="687758" y="6251130"/>
                  <a:pt x="-1071594" y="1702279"/>
                  <a:pt x="980983" y="556385"/>
                </a:cubicBezTo>
                <a:cubicBezTo>
                  <a:pt x="3033560" y="-589509"/>
                  <a:pt x="11218790" y="357686"/>
                  <a:pt x="13261722" y="556385"/>
                </a:cubicBezTo>
                <a:close/>
              </a:path>
            </a:pathLst>
          </a:custGeom>
          <a:solidFill>
            <a:srgbClr val="00206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0FEB7A-9ECD-4BF7-910A-A54AC1C35D37}"/>
              </a:ext>
            </a:extLst>
          </p:cNvPr>
          <p:cNvGrpSpPr/>
          <p:nvPr/>
        </p:nvGrpSpPr>
        <p:grpSpPr>
          <a:xfrm>
            <a:off x="1942548" y="2024572"/>
            <a:ext cx="5070223" cy="783612"/>
            <a:chOff x="2136285" y="2309364"/>
            <a:chExt cx="5070223" cy="783612"/>
          </a:xfrm>
        </p:grpSpPr>
        <p:sp>
          <p:nvSpPr>
            <p:cNvPr id="42" name="副标题 2">
              <a:extLst>
                <a:ext uri="{FF2B5EF4-FFF2-40B4-BE49-F238E27FC236}">
                  <a16:creationId xmlns:a16="http://schemas.microsoft.com/office/drawing/2014/main" id="{C1CBB68F-CC59-4F9C-AD5F-BB06527EF96C}"/>
                </a:ext>
              </a:extLst>
            </p:cNvPr>
            <p:cNvSpPr txBox="1">
              <a:spLocks/>
            </p:cNvSpPr>
            <p:nvPr/>
          </p:nvSpPr>
          <p:spPr>
            <a:xfrm>
              <a:off x="2136285" y="2555391"/>
              <a:ext cx="5070223" cy="472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r>
                <a:rPr lang="zh-CN" altLang="en-US" sz="32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上线开源客服系统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B129023-7D18-45F9-B27F-8CB6EE3D72B0}"/>
                </a:ext>
              </a:extLst>
            </p:cNvPr>
            <p:cNvCxnSpPr>
              <a:cxnSpLocks/>
            </p:cNvCxnSpPr>
            <p:nvPr/>
          </p:nvCxnSpPr>
          <p:spPr>
            <a:xfrm>
              <a:off x="2245487" y="2309364"/>
              <a:ext cx="49274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4E4480E-A461-4260-9201-B8E195236A6C}"/>
                </a:ext>
              </a:extLst>
            </p:cNvPr>
            <p:cNvCxnSpPr>
              <a:cxnSpLocks/>
            </p:cNvCxnSpPr>
            <p:nvPr/>
          </p:nvCxnSpPr>
          <p:spPr>
            <a:xfrm>
              <a:off x="2245487" y="3092976"/>
              <a:ext cx="49274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标题 1">
            <a:extLst>
              <a:ext uri="{FF2B5EF4-FFF2-40B4-BE49-F238E27FC236}">
                <a16:creationId xmlns:a16="http://schemas.microsoft.com/office/drawing/2014/main" id="{3D2ADEAC-1D0A-455C-944F-D2235024FC0E}"/>
              </a:ext>
            </a:extLst>
          </p:cNvPr>
          <p:cNvSpPr txBox="1">
            <a:spLocks/>
          </p:cNvSpPr>
          <p:nvPr/>
        </p:nvSpPr>
        <p:spPr>
          <a:xfrm>
            <a:off x="2026297" y="686153"/>
            <a:ext cx="3900668" cy="1449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春松客服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026BA72-4BBC-4C83-B0A3-53B2C425F588}"/>
              </a:ext>
            </a:extLst>
          </p:cNvPr>
          <p:cNvGrpSpPr/>
          <p:nvPr/>
        </p:nvGrpSpPr>
        <p:grpSpPr>
          <a:xfrm>
            <a:off x="3125303" y="3563732"/>
            <a:ext cx="2040725" cy="416688"/>
            <a:chOff x="4140612" y="2233915"/>
            <a:chExt cx="2040725" cy="416688"/>
          </a:xfrm>
          <a:solidFill>
            <a:schemeClr val="bg1">
              <a:lumMod val="95000"/>
            </a:schemeClr>
          </a:solidFill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55EA6A1-D9FD-4950-BB7C-EE8CDC39BC74}"/>
                </a:ext>
              </a:extLst>
            </p:cNvPr>
            <p:cNvGrpSpPr/>
            <p:nvPr/>
          </p:nvGrpSpPr>
          <p:grpSpPr>
            <a:xfrm>
              <a:off x="4140612" y="2233915"/>
              <a:ext cx="2040725" cy="416688"/>
              <a:chOff x="4140612" y="2233915"/>
              <a:chExt cx="2040725" cy="416688"/>
            </a:xfrm>
            <a:grpFill/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6B00DFA-3B36-497B-BA3A-8CB5CB402258}"/>
                  </a:ext>
                </a:extLst>
              </p:cNvPr>
              <p:cNvSpPr/>
              <p:nvPr/>
            </p:nvSpPr>
            <p:spPr>
              <a:xfrm>
                <a:off x="4349412" y="2233915"/>
                <a:ext cx="1623125" cy="4166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3934E9D6-8D0D-4AF5-BB73-67D5616DBA20}"/>
                  </a:ext>
                </a:extLst>
              </p:cNvPr>
              <p:cNvSpPr/>
              <p:nvPr/>
            </p:nvSpPr>
            <p:spPr>
              <a:xfrm>
                <a:off x="5763737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B94E135C-BFEC-4EEF-B7E2-B783CD7B5E8F}"/>
                  </a:ext>
                </a:extLst>
              </p:cNvPr>
              <p:cNvSpPr/>
              <p:nvPr/>
            </p:nvSpPr>
            <p:spPr>
              <a:xfrm>
                <a:off x="4140612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07DF157-FE35-4FA7-B642-BF43438E5FAC}"/>
                </a:ext>
              </a:extLst>
            </p:cNvPr>
            <p:cNvSpPr txBox="1"/>
            <p:nvPr/>
          </p:nvSpPr>
          <p:spPr>
            <a:xfrm>
              <a:off x="4399388" y="2269696"/>
              <a:ext cx="152317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CSKEFU.COM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EE6C456-4A25-46E4-BA11-76BDB1F0B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0" y="1095363"/>
            <a:ext cx="1208508" cy="114102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84088E-EA90-5235-64FD-515BD20D4BED}"/>
              </a:ext>
            </a:extLst>
          </p:cNvPr>
          <p:cNvGrpSpPr/>
          <p:nvPr/>
        </p:nvGrpSpPr>
        <p:grpSpPr>
          <a:xfrm>
            <a:off x="499275" y="5157340"/>
            <a:ext cx="869257" cy="1399441"/>
            <a:chOff x="499275" y="5157340"/>
            <a:chExt cx="869257" cy="139944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41F8151-55C1-47F7-A18D-A52FBB259CA9}"/>
                </a:ext>
              </a:extLst>
            </p:cNvPr>
            <p:cNvSpPr txBox="1"/>
            <p:nvPr/>
          </p:nvSpPr>
          <p:spPr>
            <a:xfrm>
              <a:off x="499275" y="6125894"/>
              <a:ext cx="78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春松客服</a:t>
              </a:r>
              <a:endParaRPr lang="en-US" altLang="zh-CN" sz="11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官网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167094B-90A5-EAB4-0D3C-7D674B3ED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75" y="5157340"/>
              <a:ext cx="869257" cy="884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65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10A1B3-0E9D-FD4B-8E40-3CFD17799659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OPERATIONS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CF752BE-FCEB-A543-90E9-09177747E42D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智能运营介绍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6A35CC95-1CBB-5840-8E21-7FEA8E19FB40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5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3375216-949D-AD42-AF7D-320F3AA0EF75}"/>
              </a:ext>
            </a:extLst>
          </p:cNvPr>
          <p:cNvSpPr/>
          <p:nvPr/>
        </p:nvSpPr>
        <p:spPr>
          <a:xfrm>
            <a:off x="0" y="3121843"/>
            <a:ext cx="12192000" cy="1987737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B531B0BA-AD89-8A45-BDC4-98590C1B3E15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595AF8F8-F295-F04C-9F7B-ED4CE58B100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0">
              <a:extLst>
                <a:ext uri="{FF2B5EF4-FFF2-40B4-BE49-F238E27FC236}">
                  <a16:creationId xmlns:a16="http://schemas.microsoft.com/office/drawing/2014/main" id="{DF11400C-5AE8-884A-A5CB-BA79D69D52D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9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2190210-35CD-F74A-99FD-9E01A0B89D72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0" name="直接连接符 13">
              <a:extLst>
                <a:ext uri="{FF2B5EF4-FFF2-40B4-BE49-F238E27FC236}">
                  <a16:creationId xmlns:a16="http://schemas.microsoft.com/office/drawing/2014/main" id="{8F2E74B3-2D92-D04D-8D33-6043F98288D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186AB17-6F8C-4701-A03F-133C0E5ECD84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Facebook </a:t>
            </a:r>
            <a:r>
              <a:rPr lang="zh-CN" altLang="en-US" b="1" dirty="0"/>
              <a:t>营销群发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CDD25A7-FC53-44B3-8888-3BE06CD22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38A444-DDEC-4F6D-94A8-59543BCB1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78" y="3764325"/>
            <a:ext cx="759049" cy="75904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BD47D2-890D-446C-8610-896911707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29" y="3533346"/>
            <a:ext cx="332550" cy="33255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FCE2279-C38B-4EE0-B2F2-570E0992B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2" y="3367071"/>
            <a:ext cx="332550" cy="33255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F85A18BD-F852-41CF-9915-A51EE8313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06" y="3540055"/>
            <a:ext cx="332550" cy="332550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50A38C0D-D5A6-4157-A509-AF4FBA7FD57C}"/>
              </a:ext>
            </a:extLst>
          </p:cNvPr>
          <p:cNvGrpSpPr/>
          <p:nvPr/>
        </p:nvGrpSpPr>
        <p:grpSpPr>
          <a:xfrm>
            <a:off x="320301" y="2650297"/>
            <a:ext cx="2601341" cy="2332358"/>
            <a:chOff x="717427" y="1999265"/>
            <a:chExt cx="2601341" cy="2332358"/>
          </a:xfrm>
        </p:grpSpPr>
        <p:pic>
          <p:nvPicPr>
            <p:cNvPr id="35" name="Picture 2" descr="Monitor.png">
              <a:extLst>
                <a:ext uri="{FF2B5EF4-FFF2-40B4-BE49-F238E27FC236}">
                  <a16:creationId xmlns:a16="http://schemas.microsoft.com/office/drawing/2014/main" id="{946423BD-11D0-204F-AB32-62004E89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27" y="1999265"/>
              <a:ext cx="2601341" cy="2332358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DE2EF809-6D7F-4768-8FE8-BEEE54037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982" y="2085456"/>
              <a:ext cx="2414994" cy="1563380"/>
            </a:xfrm>
            <a:prstGeom prst="rect">
              <a:avLst/>
            </a:prstGeom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62E6C34-FACB-41D7-9C86-BB7AE2D05704}"/>
              </a:ext>
            </a:extLst>
          </p:cNvPr>
          <p:cNvGrpSpPr/>
          <p:nvPr/>
        </p:nvGrpSpPr>
        <p:grpSpPr>
          <a:xfrm>
            <a:off x="3773759" y="2542912"/>
            <a:ext cx="3310433" cy="2313418"/>
            <a:chOff x="2963270" y="4276591"/>
            <a:chExt cx="3310433" cy="2313418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8D55136-D16D-438F-8CB9-3C5A4969E585}"/>
                </a:ext>
              </a:extLst>
            </p:cNvPr>
            <p:cNvGrpSpPr/>
            <p:nvPr/>
          </p:nvGrpSpPr>
          <p:grpSpPr>
            <a:xfrm>
              <a:off x="2963270" y="4276591"/>
              <a:ext cx="3310433" cy="2080844"/>
              <a:chOff x="2963270" y="4276591"/>
              <a:chExt cx="3310433" cy="2080844"/>
            </a:xfrm>
          </p:grpSpPr>
          <p:pic>
            <p:nvPicPr>
              <p:cNvPr id="58" name="图片 22">
                <a:extLst>
                  <a:ext uri="{FF2B5EF4-FFF2-40B4-BE49-F238E27FC236}">
                    <a16:creationId xmlns:a16="http://schemas.microsoft.com/office/drawing/2014/main" id="{F65BCEF6-822B-49FB-A0F5-2CFD6F427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3270" y="4276591"/>
                <a:ext cx="3310433" cy="2080844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281FEE3-BEC7-489B-83AD-D3A841E78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1298" y="4532029"/>
                <a:ext cx="2205228" cy="1360257"/>
              </a:xfrm>
              <a:prstGeom prst="rect">
                <a:avLst/>
              </a:prstGeom>
            </p:spPr>
          </p:pic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A9B4A579-8F5D-46C8-9C4C-DF2943E9C646}"/>
                </a:ext>
              </a:extLst>
            </p:cNvPr>
            <p:cNvGrpSpPr/>
            <p:nvPr/>
          </p:nvGrpSpPr>
          <p:grpSpPr>
            <a:xfrm>
              <a:off x="3195797" y="4721324"/>
              <a:ext cx="961557" cy="1868685"/>
              <a:chOff x="6273703" y="4420812"/>
              <a:chExt cx="961557" cy="1868685"/>
            </a:xfrm>
          </p:grpSpPr>
          <p:grpSp>
            <p:nvGrpSpPr>
              <p:cNvPr id="36" name="Group 21">
                <a:extLst>
                  <a:ext uri="{FF2B5EF4-FFF2-40B4-BE49-F238E27FC236}">
                    <a16:creationId xmlns:a16="http://schemas.microsoft.com/office/drawing/2014/main" id="{3425A95B-EEAB-DC4B-80EB-D4B44F7CA4D0}"/>
                  </a:ext>
                </a:extLst>
              </p:cNvPr>
              <p:cNvGrpSpPr/>
              <p:nvPr/>
            </p:nvGrpSpPr>
            <p:grpSpPr>
              <a:xfrm>
                <a:off x="6273703" y="4420812"/>
                <a:ext cx="961557" cy="1868685"/>
                <a:chOff x="-3768725" y="1125538"/>
                <a:chExt cx="2517775" cy="4862513"/>
              </a:xfrm>
            </p:grpSpPr>
            <p:sp>
              <p:nvSpPr>
                <p:cNvPr id="37" name="Freeform: Shape 22">
                  <a:extLst>
                    <a:ext uri="{FF2B5EF4-FFF2-40B4-BE49-F238E27FC236}">
                      <a16:creationId xmlns:a16="http://schemas.microsoft.com/office/drawing/2014/main" id="{97FFC9AE-E0EA-7F4D-BC3A-79BEC800B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41737" y="1125538"/>
                  <a:ext cx="2478087" cy="4862513"/>
                </a:xfrm>
                <a:custGeom>
                  <a:avLst/>
                  <a:gdLst>
                    <a:gd name="T0" fmla="*/ 1393 w 1393"/>
                    <a:gd name="T1" fmla="*/ 2559 h 2739"/>
                    <a:gd name="T2" fmla="*/ 1213 w 1393"/>
                    <a:gd name="T3" fmla="*/ 2739 h 2739"/>
                    <a:gd name="T4" fmla="*/ 180 w 1393"/>
                    <a:gd name="T5" fmla="*/ 2739 h 2739"/>
                    <a:gd name="T6" fmla="*/ 0 w 1393"/>
                    <a:gd name="T7" fmla="*/ 2559 h 2739"/>
                    <a:gd name="T8" fmla="*/ 0 w 1393"/>
                    <a:gd name="T9" fmla="*/ 180 h 2739"/>
                    <a:gd name="T10" fmla="*/ 180 w 1393"/>
                    <a:gd name="T11" fmla="*/ 0 h 2739"/>
                    <a:gd name="T12" fmla="*/ 1213 w 1393"/>
                    <a:gd name="T13" fmla="*/ 0 h 2739"/>
                    <a:gd name="T14" fmla="*/ 1393 w 1393"/>
                    <a:gd name="T15" fmla="*/ 180 h 2739"/>
                    <a:gd name="T16" fmla="*/ 1393 w 1393"/>
                    <a:gd name="T17" fmla="*/ 2559 h 2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93" h="2739">
                      <a:moveTo>
                        <a:pt x="1393" y="2559"/>
                      </a:moveTo>
                      <a:cubicBezTo>
                        <a:pt x="1393" y="2658"/>
                        <a:pt x="1312" y="2739"/>
                        <a:pt x="1213" y="2739"/>
                      </a:cubicBezTo>
                      <a:cubicBezTo>
                        <a:pt x="180" y="2739"/>
                        <a:pt x="180" y="2739"/>
                        <a:pt x="180" y="2739"/>
                      </a:cubicBezTo>
                      <a:cubicBezTo>
                        <a:pt x="81" y="2739"/>
                        <a:pt x="0" y="2658"/>
                        <a:pt x="0" y="2559"/>
                      </a:cubicBezTo>
                      <a:cubicBezTo>
                        <a:pt x="0" y="180"/>
                        <a:pt x="0" y="180"/>
                        <a:pt x="0" y="180"/>
                      </a:cubicBezTo>
                      <a:cubicBezTo>
                        <a:pt x="0" y="81"/>
                        <a:pt x="81" y="0"/>
                        <a:pt x="180" y="0"/>
                      </a:cubicBezTo>
                      <a:cubicBezTo>
                        <a:pt x="1213" y="0"/>
                        <a:pt x="1213" y="0"/>
                        <a:pt x="1213" y="0"/>
                      </a:cubicBezTo>
                      <a:cubicBezTo>
                        <a:pt x="1312" y="0"/>
                        <a:pt x="1393" y="81"/>
                        <a:pt x="1393" y="180"/>
                      </a:cubicBezTo>
                      <a:cubicBezTo>
                        <a:pt x="1393" y="2559"/>
                        <a:pt x="1393" y="2559"/>
                        <a:pt x="1393" y="2559"/>
                      </a:cubicBez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Freeform: Shape 23">
                  <a:extLst>
                    <a:ext uri="{FF2B5EF4-FFF2-40B4-BE49-F238E27FC236}">
                      <a16:creationId xmlns:a16="http://schemas.microsoft.com/office/drawing/2014/main" id="{010C8AA9-CB8F-9D46-82FF-40E7FA5D5B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13162" y="1141413"/>
                  <a:ext cx="2430463" cy="4830762"/>
                </a:xfrm>
                <a:custGeom>
                  <a:avLst/>
                  <a:gdLst>
                    <a:gd name="T0" fmla="*/ 1366 w 1366"/>
                    <a:gd name="T1" fmla="*/ 2542 h 2721"/>
                    <a:gd name="T2" fmla="*/ 1189 w 1366"/>
                    <a:gd name="T3" fmla="*/ 2721 h 2721"/>
                    <a:gd name="T4" fmla="*/ 176 w 1366"/>
                    <a:gd name="T5" fmla="*/ 2721 h 2721"/>
                    <a:gd name="T6" fmla="*/ 0 w 1366"/>
                    <a:gd name="T7" fmla="*/ 2542 h 2721"/>
                    <a:gd name="T8" fmla="*/ 0 w 1366"/>
                    <a:gd name="T9" fmla="*/ 179 h 2721"/>
                    <a:gd name="T10" fmla="*/ 176 w 1366"/>
                    <a:gd name="T11" fmla="*/ 0 h 2721"/>
                    <a:gd name="T12" fmla="*/ 1189 w 1366"/>
                    <a:gd name="T13" fmla="*/ 0 h 2721"/>
                    <a:gd name="T14" fmla="*/ 1366 w 1366"/>
                    <a:gd name="T15" fmla="*/ 179 h 2721"/>
                    <a:gd name="T16" fmla="*/ 1366 w 1366"/>
                    <a:gd name="T17" fmla="*/ 2542 h 2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6" h="2721">
                      <a:moveTo>
                        <a:pt x="1366" y="2542"/>
                      </a:moveTo>
                      <a:cubicBezTo>
                        <a:pt x="1366" y="2641"/>
                        <a:pt x="1287" y="2721"/>
                        <a:pt x="1189" y="2721"/>
                      </a:cubicBezTo>
                      <a:cubicBezTo>
                        <a:pt x="176" y="2721"/>
                        <a:pt x="176" y="2721"/>
                        <a:pt x="176" y="2721"/>
                      </a:cubicBezTo>
                      <a:cubicBezTo>
                        <a:pt x="79" y="2721"/>
                        <a:pt x="0" y="2641"/>
                        <a:pt x="0" y="2542"/>
                      </a:cubicBezTo>
                      <a:cubicBezTo>
                        <a:pt x="0" y="179"/>
                        <a:pt x="0" y="179"/>
                        <a:pt x="0" y="179"/>
                      </a:cubicBezTo>
                      <a:cubicBezTo>
                        <a:pt x="0" y="80"/>
                        <a:pt x="79" y="0"/>
                        <a:pt x="176" y="0"/>
                      </a:cubicBezTo>
                      <a:cubicBezTo>
                        <a:pt x="1189" y="0"/>
                        <a:pt x="1189" y="0"/>
                        <a:pt x="1189" y="0"/>
                      </a:cubicBezTo>
                      <a:cubicBezTo>
                        <a:pt x="1287" y="0"/>
                        <a:pt x="1366" y="80"/>
                        <a:pt x="1366" y="179"/>
                      </a:cubicBezTo>
                      <a:cubicBezTo>
                        <a:pt x="1366" y="2542"/>
                        <a:pt x="1366" y="2542"/>
                        <a:pt x="1366" y="2542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Oval 25">
                  <a:extLst>
                    <a:ext uri="{FF2B5EF4-FFF2-40B4-BE49-F238E27FC236}">
                      <a16:creationId xmlns:a16="http://schemas.microsoft.com/office/drawing/2014/main" id="{D8933C1A-25E3-3541-8984-EF102ADA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73350" y="5507038"/>
                  <a:ext cx="361950" cy="360363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26">
                  <a:extLst>
                    <a:ext uri="{FF2B5EF4-FFF2-40B4-BE49-F238E27FC236}">
                      <a16:creationId xmlns:a16="http://schemas.microsoft.com/office/drawing/2014/main" id="{B1FD2F68-F3BA-414E-9E8D-870440DF5C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520950" y="1254125"/>
                  <a:ext cx="47625" cy="46038"/>
                </a:xfrm>
                <a:custGeom>
                  <a:avLst/>
                  <a:gdLst>
                    <a:gd name="T0" fmla="*/ 13 w 27"/>
                    <a:gd name="T1" fmla="*/ 0 h 26"/>
                    <a:gd name="T2" fmla="*/ 0 w 27"/>
                    <a:gd name="T3" fmla="*/ 13 h 26"/>
                    <a:gd name="T4" fmla="*/ 13 w 27"/>
                    <a:gd name="T5" fmla="*/ 26 h 26"/>
                    <a:gd name="T6" fmla="*/ 25 w 27"/>
                    <a:gd name="T7" fmla="*/ 13 h 26"/>
                    <a:gd name="T8" fmla="*/ 27 w 27"/>
                    <a:gd name="T9" fmla="*/ 13 h 26"/>
                    <a:gd name="T10" fmla="*/ 27 w 27"/>
                    <a:gd name="T11" fmla="*/ 13 h 26"/>
                    <a:gd name="T12" fmla="*/ 25 w 27"/>
                    <a:gd name="T13" fmla="*/ 13 h 26"/>
                    <a:gd name="T14" fmla="*/ 13 w 27"/>
                    <a:gd name="T1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5" y="20"/>
                        <a:pt x="25" y="13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</a:path>
                  </a:pathLst>
                </a:custGeom>
                <a:solidFill>
                  <a:srgbClr val="9F9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27">
                  <a:extLst>
                    <a:ext uri="{FF2B5EF4-FFF2-40B4-BE49-F238E27FC236}">
                      <a16:creationId xmlns:a16="http://schemas.microsoft.com/office/drawing/2014/main" id="{0BE15771-587F-9D4C-9CC2-7A337F808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528888" y="1246188"/>
                  <a:ext cx="58737" cy="60325"/>
                </a:xfrm>
                <a:custGeom>
                  <a:avLst/>
                  <a:gdLst>
                    <a:gd name="T0" fmla="*/ 33 w 33"/>
                    <a:gd name="T1" fmla="*/ 17 h 34"/>
                    <a:gd name="T2" fmla="*/ 33 w 33"/>
                    <a:gd name="T3" fmla="*/ 17 h 34"/>
                    <a:gd name="T4" fmla="*/ 33 w 33"/>
                    <a:gd name="T5" fmla="*/ 17 h 34"/>
                    <a:gd name="T6" fmla="*/ 17 w 33"/>
                    <a:gd name="T7" fmla="*/ 0 h 34"/>
                    <a:gd name="T8" fmla="*/ 0 w 33"/>
                    <a:gd name="T9" fmla="*/ 17 h 34"/>
                    <a:gd name="T10" fmla="*/ 17 w 33"/>
                    <a:gd name="T11" fmla="*/ 34 h 34"/>
                    <a:gd name="T12" fmla="*/ 33 w 33"/>
                    <a:gd name="T13" fmla="*/ 17 h 34"/>
                    <a:gd name="T14" fmla="*/ 31 w 33"/>
                    <a:gd name="T15" fmla="*/ 17 h 34"/>
                    <a:gd name="T16" fmla="*/ 29 w 33"/>
                    <a:gd name="T17" fmla="*/ 17 h 34"/>
                    <a:gd name="T18" fmla="*/ 17 w 33"/>
                    <a:gd name="T19" fmla="*/ 30 h 34"/>
                    <a:gd name="T20" fmla="*/ 4 w 33"/>
                    <a:gd name="T21" fmla="*/ 17 h 34"/>
                    <a:gd name="T22" fmla="*/ 17 w 33"/>
                    <a:gd name="T23" fmla="*/ 4 h 34"/>
                    <a:gd name="T24" fmla="*/ 29 w 33"/>
                    <a:gd name="T25" fmla="*/ 17 h 34"/>
                    <a:gd name="T26" fmla="*/ 31 w 33"/>
                    <a:gd name="T27" fmla="*/ 17 h 34"/>
                    <a:gd name="T28" fmla="*/ 33 w 33"/>
                    <a:gd name="T29" fmla="*/ 17 h 34"/>
                    <a:gd name="T30" fmla="*/ 33 w 33"/>
                    <a:gd name="T31" fmla="*/ 17 h 34"/>
                    <a:gd name="T32" fmla="*/ 17 w 33"/>
                    <a:gd name="T3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3" h="34"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0" y="26"/>
                        <a:pt x="7" y="34"/>
                        <a:pt x="17" y="34"/>
                      </a:cubicBezTo>
                      <a:cubicBezTo>
                        <a:pt x="26" y="34"/>
                        <a:pt x="33" y="26"/>
                        <a:pt x="33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24"/>
                        <a:pt x="24" y="30"/>
                        <a:pt x="17" y="30"/>
                      </a:cubicBezTo>
                      <a:cubicBezTo>
                        <a:pt x="10" y="30"/>
                        <a:pt x="4" y="24"/>
                        <a:pt x="4" y="17"/>
                      </a:cubicBezTo>
                      <a:cubicBezTo>
                        <a:pt x="4" y="10"/>
                        <a:pt x="10" y="4"/>
                        <a:pt x="17" y="4"/>
                      </a:cubicBezTo>
                      <a:cubicBezTo>
                        <a:pt x="24" y="4"/>
                        <a:pt x="29" y="10"/>
                        <a:pt x="29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8"/>
                        <a:pt x="26" y="0"/>
                        <a:pt x="17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Freeform: Shape 28">
                  <a:extLst>
                    <a:ext uri="{FF2B5EF4-FFF2-40B4-BE49-F238E27FC236}">
                      <a16:creationId xmlns:a16="http://schemas.microsoft.com/office/drawing/2014/main" id="{E500CFF5-8ED4-0A4D-8F56-22E464760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30525" y="1395413"/>
                  <a:ext cx="77787" cy="74613"/>
                </a:xfrm>
                <a:custGeom>
                  <a:avLst/>
                  <a:gdLst>
                    <a:gd name="T0" fmla="*/ 21 w 44"/>
                    <a:gd name="T1" fmla="*/ 0 h 42"/>
                    <a:gd name="T2" fmla="*/ 6 w 44"/>
                    <a:gd name="T3" fmla="*/ 6 h 42"/>
                    <a:gd name="T4" fmla="*/ 0 w 44"/>
                    <a:gd name="T5" fmla="*/ 21 h 42"/>
                    <a:gd name="T6" fmla="*/ 6 w 44"/>
                    <a:gd name="T7" fmla="*/ 36 h 42"/>
                    <a:gd name="T8" fmla="*/ 21 w 44"/>
                    <a:gd name="T9" fmla="*/ 42 h 42"/>
                    <a:gd name="T10" fmla="*/ 36 w 44"/>
                    <a:gd name="T11" fmla="*/ 36 h 42"/>
                    <a:gd name="T12" fmla="*/ 42 w 44"/>
                    <a:gd name="T13" fmla="*/ 21 h 42"/>
                    <a:gd name="T14" fmla="*/ 44 w 44"/>
                    <a:gd name="T15" fmla="*/ 21 h 42"/>
                    <a:gd name="T16" fmla="*/ 44 w 44"/>
                    <a:gd name="T17" fmla="*/ 21 h 42"/>
                    <a:gd name="T18" fmla="*/ 42 w 44"/>
                    <a:gd name="T19" fmla="*/ 21 h 42"/>
                    <a:gd name="T20" fmla="*/ 36 w 44"/>
                    <a:gd name="T21" fmla="*/ 6 h 42"/>
                    <a:gd name="T22" fmla="*/ 21 w 44"/>
                    <a:gd name="T23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42">
                      <a:moveTo>
                        <a:pt x="21" y="0"/>
                      </a:moveTo>
                      <a:cubicBezTo>
                        <a:pt x="15" y="0"/>
                        <a:pt x="10" y="3"/>
                        <a:pt x="6" y="6"/>
                      </a:cubicBezTo>
                      <a:cubicBezTo>
                        <a:pt x="3" y="10"/>
                        <a:pt x="0" y="15"/>
                        <a:pt x="0" y="21"/>
                      </a:cubicBezTo>
                      <a:cubicBezTo>
                        <a:pt x="0" y="27"/>
                        <a:pt x="3" y="32"/>
                        <a:pt x="6" y="36"/>
                      </a:cubicBezTo>
                      <a:cubicBezTo>
                        <a:pt x="10" y="39"/>
                        <a:pt x="15" y="42"/>
                        <a:pt x="21" y="42"/>
                      </a:cubicBezTo>
                      <a:cubicBezTo>
                        <a:pt x="27" y="42"/>
                        <a:pt x="32" y="39"/>
                        <a:pt x="36" y="36"/>
                      </a:cubicBezTo>
                      <a:cubicBezTo>
                        <a:pt x="39" y="32"/>
                        <a:pt x="42" y="27"/>
                        <a:pt x="42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15"/>
                        <a:pt x="39" y="10"/>
                        <a:pt x="36" y="6"/>
                      </a:cubicBezTo>
                      <a:cubicBezTo>
                        <a:pt x="32" y="3"/>
                        <a:pt x="27" y="0"/>
                        <a:pt x="21" y="0"/>
                      </a:cubicBezTo>
                    </a:path>
                  </a:pathLst>
                </a:custGeom>
                <a:solidFill>
                  <a:srgbClr val="9F9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CD0FF7F6-BCE2-584C-863B-AA62E8CEBC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38463" y="1389063"/>
                  <a:ext cx="88900" cy="88900"/>
                </a:xfrm>
                <a:custGeom>
                  <a:avLst/>
                  <a:gdLst>
                    <a:gd name="T0" fmla="*/ 50 w 50"/>
                    <a:gd name="T1" fmla="*/ 25 h 50"/>
                    <a:gd name="T2" fmla="*/ 50 w 50"/>
                    <a:gd name="T3" fmla="*/ 25 h 50"/>
                    <a:gd name="T4" fmla="*/ 50 w 50"/>
                    <a:gd name="T5" fmla="*/ 25 h 50"/>
                    <a:gd name="T6" fmla="*/ 25 w 50"/>
                    <a:gd name="T7" fmla="*/ 0 h 50"/>
                    <a:gd name="T8" fmla="*/ 0 w 50"/>
                    <a:gd name="T9" fmla="*/ 25 h 50"/>
                    <a:gd name="T10" fmla="*/ 25 w 50"/>
                    <a:gd name="T11" fmla="*/ 50 h 50"/>
                    <a:gd name="T12" fmla="*/ 50 w 50"/>
                    <a:gd name="T13" fmla="*/ 25 h 50"/>
                    <a:gd name="T14" fmla="*/ 48 w 50"/>
                    <a:gd name="T15" fmla="*/ 25 h 50"/>
                    <a:gd name="T16" fmla="*/ 46 w 50"/>
                    <a:gd name="T17" fmla="*/ 25 h 50"/>
                    <a:gd name="T18" fmla="*/ 40 w 50"/>
                    <a:gd name="T19" fmla="*/ 40 h 50"/>
                    <a:gd name="T20" fmla="*/ 25 w 50"/>
                    <a:gd name="T21" fmla="*/ 46 h 50"/>
                    <a:gd name="T22" fmla="*/ 10 w 50"/>
                    <a:gd name="T23" fmla="*/ 40 h 50"/>
                    <a:gd name="T24" fmla="*/ 4 w 50"/>
                    <a:gd name="T25" fmla="*/ 25 h 50"/>
                    <a:gd name="T26" fmla="*/ 10 w 50"/>
                    <a:gd name="T27" fmla="*/ 10 h 50"/>
                    <a:gd name="T28" fmla="*/ 25 w 50"/>
                    <a:gd name="T29" fmla="*/ 4 h 50"/>
                    <a:gd name="T30" fmla="*/ 40 w 50"/>
                    <a:gd name="T31" fmla="*/ 10 h 50"/>
                    <a:gd name="T32" fmla="*/ 46 w 50"/>
                    <a:gd name="T33" fmla="*/ 25 h 50"/>
                    <a:gd name="T34" fmla="*/ 48 w 50"/>
                    <a:gd name="T35" fmla="*/ 25 h 50"/>
                    <a:gd name="T36" fmla="*/ 50 w 50"/>
                    <a:gd name="T37" fmla="*/ 25 h 50"/>
                    <a:gd name="T38" fmla="*/ 50 w 50"/>
                    <a:gd name="T39" fmla="*/ 25 h 50"/>
                    <a:gd name="T40" fmla="*/ 25 w 50"/>
                    <a:gd name="T41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0" h="50">
                      <a:moveTo>
                        <a:pt x="50" y="25"/>
                      </a:move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9"/>
                        <a:pt x="11" y="50"/>
                        <a:pt x="25" y="50"/>
                      </a:cubicBezTo>
                      <a:cubicBezTo>
                        <a:pt x="39" y="50"/>
                        <a:pt x="50" y="39"/>
                        <a:pt x="50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31"/>
                        <a:pt x="43" y="36"/>
                        <a:pt x="40" y="40"/>
                      </a:cubicBezTo>
                      <a:cubicBezTo>
                        <a:pt x="36" y="43"/>
                        <a:pt x="31" y="46"/>
                        <a:pt x="25" y="46"/>
                      </a:cubicBezTo>
                      <a:cubicBezTo>
                        <a:pt x="19" y="46"/>
                        <a:pt x="14" y="43"/>
                        <a:pt x="10" y="40"/>
                      </a:cubicBezTo>
                      <a:cubicBezTo>
                        <a:pt x="7" y="36"/>
                        <a:pt x="4" y="31"/>
                        <a:pt x="4" y="25"/>
                      </a:cubicBezTo>
                      <a:cubicBezTo>
                        <a:pt x="4" y="19"/>
                        <a:pt x="7" y="14"/>
                        <a:pt x="10" y="10"/>
                      </a:cubicBezTo>
                      <a:cubicBezTo>
                        <a:pt x="14" y="7"/>
                        <a:pt x="19" y="4"/>
                        <a:pt x="25" y="4"/>
                      </a:cubicBezTo>
                      <a:cubicBezTo>
                        <a:pt x="31" y="4"/>
                        <a:pt x="36" y="7"/>
                        <a:pt x="40" y="10"/>
                      </a:cubicBezTo>
                      <a:cubicBezTo>
                        <a:pt x="43" y="14"/>
                        <a:pt x="46" y="19"/>
                        <a:pt x="46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6C9783AC-CD9A-F344-99B2-ACACE014D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95575" y="1419225"/>
                  <a:ext cx="393700" cy="39688"/>
                </a:xfrm>
                <a:custGeom>
                  <a:avLst/>
                  <a:gdLst>
                    <a:gd name="T0" fmla="*/ 210 w 221"/>
                    <a:gd name="T1" fmla="*/ 0 h 23"/>
                    <a:gd name="T2" fmla="*/ 11 w 221"/>
                    <a:gd name="T3" fmla="*/ 0 h 23"/>
                    <a:gd name="T4" fmla="*/ 0 w 221"/>
                    <a:gd name="T5" fmla="*/ 11 h 23"/>
                    <a:gd name="T6" fmla="*/ 11 w 221"/>
                    <a:gd name="T7" fmla="*/ 23 h 23"/>
                    <a:gd name="T8" fmla="*/ 210 w 221"/>
                    <a:gd name="T9" fmla="*/ 23 h 23"/>
                    <a:gd name="T10" fmla="*/ 221 w 221"/>
                    <a:gd name="T11" fmla="*/ 11 h 23"/>
                    <a:gd name="T12" fmla="*/ 210 w 221"/>
                    <a:gd name="T1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1" h="23">
                      <a:moveTo>
                        <a:pt x="210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8"/>
                        <a:pt x="5" y="23"/>
                        <a:pt x="11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6" y="23"/>
                        <a:pt x="221" y="18"/>
                        <a:pt x="221" y="11"/>
                      </a:cubicBezTo>
                      <a:cubicBezTo>
                        <a:pt x="221" y="5"/>
                        <a:pt x="216" y="0"/>
                        <a:pt x="210" y="0"/>
                      </a:cubicBezTo>
                    </a:path>
                  </a:pathLst>
                </a:custGeom>
                <a:solidFill>
                  <a:srgbClr val="9F9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33">
                  <a:extLst>
                    <a:ext uri="{FF2B5EF4-FFF2-40B4-BE49-F238E27FC236}">
                      <a16:creationId xmlns:a16="http://schemas.microsoft.com/office/drawing/2014/main" id="{E19DA30D-85B7-6542-BD17-B2CB83DCF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68725" y="1736725"/>
                  <a:ext cx="31750" cy="215900"/>
                </a:xfrm>
                <a:custGeom>
                  <a:avLst/>
                  <a:gdLst>
                    <a:gd name="T0" fmla="*/ 18 w 18"/>
                    <a:gd name="T1" fmla="*/ 113 h 122"/>
                    <a:gd name="T2" fmla="*/ 9 w 18"/>
                    <a:gd name="T3" fmla="*/ 122 h 122"/>
                    <a:gd name="T4" fmla="*/ 0 w 18"/>
                    <a:gd name="T5" fmla="*/ 113 h 122"/>
                    <a:gd name="T6" fmla="*/ 0 w 18"/>
                    <a:gd name="T7" fmla="*/ 9 h 122"/>
                    <a:gd name="T8" fmla="*/ 9 w 18"/>
                    <a:gd name="T9" fmla="*/ 0 h 122"/>
                    <a:gd name="T10" fmla="*/ 18 w 18"/>
                    <a:gd name="T11" fmla="*/ 9 h 122"/>
                    <a:gd name="T12" fmla="*/ 18 w 18"/>
                    <a:gd name="T13" fmla="*/ 11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122">
                      <a:moveTo>
                        <a:pt x="18" y="113"/>
                      </a:moveTo>
                      <a:cubicBezTo>
                        <a:pt x="18" y="118"/>
                        <a:pt x="14" y="122"/>
                        <a:pt x="9" y="122"/>
                      </a:cubicBezTo>
                      <a:cubicBezTo>
                        <a:pt x="4" y="122"/>
                        <a:pt x="0" y="118"/>
                        <a:pt x="0" y="1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4" y="0"/>
                        <a:pt x="18" y="4"/>
                        <a:pt x="18" y="9"/>
                      </a:cubicBezTo>
                      <a:lnTo>
                        <a:pt x="18" y="11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4">
                  <a:extLst>
                    <a:ext uri="{FF2B5EF4-FFF2-40B4-BE49-F238E27FC236}">
                      <a16:creationId xmlns:a16="http://schemas.microsoft.com/office/drawing/2014/main" id="{8012B425-01E9-344B-863A-AB6068E78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68725" y="2147888"/>
                  <a:ext cx="31750" cy="363538"/>
                </a:xfrm>
                <a:custGeom>
                  <a:avLst/>
                  <a:gdLst>
                    <a:gd name="T0" fmla="*/ 18 w 18"/>
                    <a:gd name="T1" fmla="*/ 190 h 205"/>
                    <a:gd name="T2" fmla="*/ 9 w 18"/>
                    <a:gd name="T3" fmla="*/ 205 h 205"/>
                    <a:gd name="T4" fmla="*/ 0 w 18"/>
                    <a:gd name="T5" fmla="*/ 190 h 205"/>
                    <a:gd name="T6" fmla="*/ 0 w 18"/>
                    <a:gd name="T7" fmla="*/ 15 h 205"/>
                    <a:gd name="T8" fmla="*/ 9 w 18"/>
                    <a:gd name="T9" fmla="*/ 0 h 205"/>
                    <a:gd name="T10" fmla="*/ 18 w 18"/>
                    <a:gd name="T11" fmla="*/ 15 h 205"/>
                    <a:gd name="T12" fmla="*/ 18 w 18"/>
                    <a:gd name="T13" fmla="*/ 19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5">
                      <a:moveTo>
                        <a:pt x="18" y="190"/>
                      </a:moveTo>
                      <a:cubicBezTo>
                        <a:pt x="18" y="198"/>
                        <a:pt x="14" y="205"/>
                        <a:pt x="9" y="205"/>
                      </a:cubicBezTo>
                      <a:cubicBezTo>
                        <a:pt x="4" y="205"/>
                        <a:pt x="0" y="198"/>
                        <a:pt x="0" y="19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4" y="0"/>
                        <a:pt x="9" y="0"/>
                      </a:cubicBezTo>
                      <a:cubicBezTo>
                        <a:pt x="14" y="0"/>
                        <a:pt x="18" y="7"/>
                        <a:pt x="18" y="15"/>
                      </a:cubicBezTo>
                      <a:lnTo>
                        <a:pt x="18" y="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35">
                  <a:extLst>
                    <a:ext uri="{FF2B5EF4-FFF2-40B4-BE49-F238E27FC236}">
                      <a16:creationId xmlns:a16="http://schemas.microsoft.com/office/drawing/2014/main" id="{A2B19E74-29EB-9C45-983D-90ED161BA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68725" y="2609850"/>
                  <a:ext cx="31750" cy="363538"/>
                </a:xfrm>
                <a:custGeom>
                  <a:avLst/>
                  <a:gdLst>
                    <a:gd name="T0" fmla="*/ 18 w 18"/>
                    <a:gd name="T1" fmla="*/ 190 h 205"/>
                    <a:gd name="T2" fmla="*/ 9 w 18"/>
                    <a:gd name="T3" fmla="*/ 205 h 205"/>
                    <a:gd name="T4" fmla="*/ 0 w 18"/>
                    <a:gd name="T5" fmla="*/ 190 h 205"/>
                    <a:gd name="T6" fmla="*/ 0 w 18"/>
                    <a:gd name="T7" fmla="*/ 15 h 205"/>
                    <a:gd name="T8" fmla="*/ 9 w 18"/>
                    <a:gd name="T9" fmla="*/ 0 h 205"/>
                    <a:gd name="T10" fmla="*/ 18 w 18"/>
                    <a:gd name="T11" fmla="*/ 15 h 205"/>
                    <a:gd name="T12" fmla="*/ 18 w 18"/>
                    <a:gd name="T13" fmla="*/ 19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5">
                      <a:moveTo>
                        <a:pt x="18" y="190"/>
                      </a:moveTo>
                      <a:cubicBezTo>
                        <a:pt x="18" y="198"/>
                        <a:pt x="14" y="205"/>
                        <a:pt x="9" y="205"/>
                      </a:cubicBezTo>
                      <a:cubicBezTo>
                        <a:pt x="4" y="205"/>
                        <a:pt x="0" y="198"/>
                        <a:pt x="0" y="19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4" y="0"/>
                        <a:pt x="9" y="0"/>
                      </a:cubicBezTo>
                      <a:cubicBezTo>
                        <a:pt x="14" y="0"/>
                        <a:pt x="18" y="7"/>
                        <a:pt x="18" y="15"/>
                      </a:cubicBezTo>
                      <a:lnTo>
                        <a:pt x="18" y="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36">
                  <a:extLst>
                    <a:ext uri="{FF2B5EF4-FFF2-40B4-BE49-F238E27FC236}">
                      <a16:creationId xmlns:a16="http://schemas.microsoft.com/office/drawing/2014/main" id="{D8C78FBF-9AA0-D748-A307-9A3B94303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82700" y="2147888"/>
                  <a:ext cx="31750" cy="363538"/>
                </a:xfrm>
                <a:custGeom>
                  <a:avLst/>
                  <a:gdLst>
                    <a:gd name="T0" fmla="*/ 18 w 18"/>
                    <a:gd name="T1" fmla="*/ 190 h 205"/>
                    <a:gd name="T2" fmla="*/ 9 w 18"/>
                    <a:gd name="T3" fmla="*/ 205 h 205"/>
                    <a:gd name="T4" fmla="*/ 0 w 18"/>
                    <a:gd name="T5" fmla="*/ 190 h 205"/>
                    <a:gd name="T6" fmla="*/ 0 w 18"/>
                    <a:gd name="T7" fmla="*/ 15 h 205"/>
                    <a:gd name="T8" fmla="*/ 9 w 18"/>
                    <a:gd name="T9" fmla="*/ 0 h 205"/>
                    <a:gd name="T10" fmla="*/ 18 w 18"/>
                    <a:gd name="T11" fmla="*/ 15 h 205"/>
                    <a:gd name="T12" fmla="*/ 18 w 18"/>
                    <a:gd name="T13" fmla="*/ 19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5">
                      <a:moveTo>
                        <a:pt x="18" y="190"/>
                      </a:moveTo>
                      <a:cubicBezTo>
                        <a:pt x="18" y="198"/>
                        <a:pt x="14" y="205"/>
                        <a:pt x="9" y="205"/>
                      </a:cubicBezTo>
                      <a:cubicBezTo>
                        <a:pt x="4" y="205"/>
                        <a:pt x="0" y="198"/>
                        <a:pt x="0" y="19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4" y="0"/>
                        <a:pt x="9" y="0"/>
                      </a:cubicBezTo>
                      <a:cubicBezTo>
                        <a:pt x="14" y="0"/>
                        <a:pt x="18" y="7"/>
                        <a:pt x="18" y="15"/>
                      </a:cubicBezTo>
                      <a:lnTo>
                        <a:pt x="18" y="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B2A67FEB-ECEA-44E4-865F-72788A5322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30691" b="1548"/>
              <a:stretch/>
            </p:blipFill>
            <p:spPr>
              <a:xfrm>
                <a:off x="6314835" y="4578800"/>
                <a:ext cx="870806" cy="1522621"/>
              </a:xfrm>
              <a:prstGeom prst="rect">
                <a:avLst/>
              </a:prstGeom>
            </p:spPr>
          </p:pic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6AFD61BB-8708-4DBA-844F-882192A8BC14}"/>
              </a:ext>
            </a:extLst>
          </p:cNvPr>
          <p:cNvSpPr txBox="1"/>
          <p:nvPr/>
        </p:nvSpPr>
        <p:spPr>
          <a:xfrm>
            <a:off x="276805" y="5393156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策划活动 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获得推广链接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6BDB3F-046A-4FC7-816B-260DE1B715F5}"/>
              </a:ext>
            </a:extLst>
          </p:cNvPr>
          <p:cNvSpPr txBox="1"/>
          <p:nvPr/>
        </p:nvSpPr>
        <p:spPr>
          <a:xfrm>
            <a:off x="914397" y="1619795"/>
            <a:ext cx="10779589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获得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倍用户增长速度，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</a:rPr>
              <a:t>助力出海企业完成海量用户获取与维护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通过活动引导用户分享，获取新客户、转化及提升用户粘性，从推广到对话销售。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0E32500-8AD4-4FDB-8D8F-B3D783D0C6BD}"/>
              </a:ext>
            </a:extLst>
          </p:cNvPr>
          <p:cNvSpPr txBox="1"/>
          <p:nvPr/>
        </p:nvSpPr>
        <p:spPr>
          <a:xfrm>
            <a:off x="449191" y="5953315"/>
            <a:ext cx="2712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Plan Marketing Events,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links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D716EE0-969C-4420-8421-BA9C1434FA5A}"/>
              </a:ext>
            </a:extLst>
          </p:cNvPr>
          <p:cNvSpPr txBox="1"/>
          <p:nvPr/>
        </p:nvSpPr>
        <p:spPr>
          <a:xfrm>
            <a:off x="3233130" y="5381575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推广活动 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引导分享或购买广告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5665C61-24E0-4316-8766-FA5A3842041B}"/>
              </a:ext>
            </a:extLst>
          </p:cNvPr>
          <p:cNvSpPr txBox="1"/>
          <p:nvPr/>
        </p:nvSpPr>
        <p:spPr>
          <a:xfrm>
            <a:off x="3843109" y="5845594"/>
            <a:ext cx="2606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Promote events</a:t>
            </a: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encourage sharing or buy Ads 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5CFFDE3-5D85-46DD-8D9D-CC49E35449AA}"/>
              </a:ext>
            </a:extLst>
          </p:cNvPr>
          <p:cNvSpPr txBox="1"/>
          <p:nvPr/>
        </p:nvSpPr>
        <p:spPr>
          <a:xfrm>
            <a:off x="7959528" y="537594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群发消息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8C51B42-DFF4-40FB-BD1B-DAFD3630366E}"/>
              </a:ext>
            </a:extLst>
          </p:cNvPr>
          <p:cNvSpPr txBox="1"/>
          <p:nvPr/>
        </p:nvSpPr>
        <p:spPr>
          <a:xfrm>
            <a:off x="7248574" y="5921206"/>
            <a:ext cx="28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Publish to numerous subscribers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56EADB88-74E2-4F62-9272-4F6C08293A66}"/>
              </a:ext>
            </a:extLst>
          </p:cNvPr>
          <p:cNvSpPr/>
          <p:nvPr/>
        </p:nvSpPr>
        <p:spPr>
          <a:xfrm>
            <a:off x="3093049" y="3605201"/>
            <a:ext cx="473777" cy="444027"/>
          </a:xfrm>
          <a:prstGeom prst="rightArrow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708C53FA-26FD-41AC-9880-B99C0AA6AD52}"/>
              </a:ext>
            </a:extLst>
          </p:cNvPr>
          <p:cNvSpPr/>
          <p:nvPr/>
        </p:nvSpPr>
        <p:spPr>
          <a:xfrm>
            <a:off x="6901429" y="3615644"/>
            <a:ext cx="473777" cy="444027"/>
          </a:xfrm>
          <a:prstGeom prst="rightArrow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EC30457F-C520-49E2-8BF2-DA8D4AF75D07}"/>
              </a:ext>
            </a:extLst>
          </p:cNvPr>
          <p:cNvSpPr/>
          <p:nvPr/>
        </p:nvSpPr>
        <p:spPr>
          <a:xfrm>
            <a:off x="9624359" y="3650591"/>
            <a:ext cx="473777" cy="444027"/>
          </a:xfrm>
          <a:prstGeom prst="rightArrow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F786C103-11C5-4120-A3D3-9BEDD2AD23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677" y="3471424"/>
            <a:ext cx="850781" cy="850781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2F90D330-C9F2-4EFD-AE9F-F631A7938FC9}"/>
              </a:ext>
            </a:extLst>
          </p:cNvPr>
          <p:cNvSpPr txBox="1"/>
          <p:nvPr/>
        </p:nvSpPr>
        <p:spPr>
          <a:xfrm>
            <a:off x="10448165" y="4435195"/>
            <a:ext cx="1404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</a:rPr>
              <a:t>Facebook Messenger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D79319A-117A-4ED6-A7F7-EC5379E97981}"/>
              </a:ext>
            </a:extLst>
          </p:cNvPr>
          <p:cNvSpPr txBox="1"/>
          <p:nvPr/>
        </p:nvSpPr>
        <p:spPr>
          <a:xfrm>
            <a:off x="10252941" y="537594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对话式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个性服务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67C38DA-5613-4A59-8581-61A54AAEE564}"/>
              </a:ext>
            </a:extLst>
          </p:cNvPr>
          <p:cNvSpPr txBox="1"/>
          <p:nvPr/>
        </p:nvSpPr>
        <p:spPr>
          <a:xfrm>
            <a:off x="10296483" y="5822229"/>
            <a:ext cx="1831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Messaging with </a:t>
            </a: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personalized service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B1DF63-D53D-45B4-8140-93FB9C8F4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23" y="4523374"/>
            <a:ext cx="366483" cy="3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290BE177-5E9C-4367-88C3-CFD4C84B616C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MANAGEMENT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FBA88AA7-21A4-42A4-91D1-4B04C7DBB070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科学化管理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B3FBF8D8-E363-4543-B227-9A3557822DE6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6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grpSp>
        <p:nvGrpSpPr>
          <p:cNvPr id="7" name="组合 14">
            <a:extLst>
              <a:ext uri="{FF2B5EF4-FFF2-40B4-BE49-F238E27FC236}">
                <a16:creationId xmlns:a16="http://schemas.microsoft.com/office/drawing/2014/main" id="{324FCE49-9499-4B15-9FC5-70FED70BBF67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8C101B7-8A89-4A33-ABD8-D151F5D31B82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33F0C05-CFDE-487C-B7BE-9128954C21C2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10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46F43C-1959-4FE2-9A43-93FDBC6EAA6F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1" name="直接连接符 13">
              <a:extLst>
                <a:ext uri="{FF2B5EF4-FFF2-40B4-BE49-F238E27FC236}">
                  <a16:creationId xmlns:a16="http://schemas.microsoft.com/office/drawing/2014/main" id="{D25202E3-27DD-4CAF-AD5D-CEC72C360BE4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4">
            <a:extLst>
              <a:ext uri="{FF2B5EF4-FFF2-40B4-BE49-F238E27FC236}">
                <a16:creationId xmlns:a16="http://schemas.microsoft.com/office/drawing/2014/main" id="{0139225A-504F-44D4-AAF6-ADBCDBFCE3E0}"/>
              </a:ext>
            </a:extLst>
          </p:cNvPr>
          <p:cNvSpPr/>
          <p:nvPr/>
        </p:nvSpPr>
        <p:spPr>
          <a:xfrm>
            <a:off x="6096000" y="0"/>
            <a:ext cx="6096000" cy="6847708"/>
          </a:xfrm>
          <a:prstGeom prst="rect">
            <a:avLst/>
          </a:prstGeom>
          <a:gradFill>
            <a:gsLst>
              <a:gs pos="885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8CF811E-67AE-4FE5-972B-974F819C69B2}"/>
              </a:ext>
            </a:extLst>
          </p:cNvPr>
          <p:cNvSpPr/>
          <p:nvPr/>
        </p:nvSpPr>
        <p:spPr>
          <a:xfrm>
            <a:off x="7551217" y="3464305"/>
            <a:ext cx="3756119" cy="137089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为追踪 </a:t>
            </a:r>
            <a:r>
              <a:rPr lang="en-US" altLang="zh-CN" b="1" dirty="0"/>
              <a:t>KPI/OKR </a:t>
            </a:r>
            <a:r>
              <a:rPr lang="zh-CN" altLang="en-US" b="1" dirty="0"/>
              <a:t>的关键结果提供数据分析报告</a:t>
            </a:r>
            <a:endParaRPr lang="en-US" altLang="zh-CN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4EC32-EA29-41F4-A287-01FF189D4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4"/>
          <a:stretch/>
        </p:blipFill>
        <p:spPr>
          <a:xfrm>
            <a:off x="410800" y="3139451"/>
            <a:ext cx="5362395" cy="15834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880D74-2F3F-4FD3-B93B-AC2FFC872B06}"/>
              </a:ext>
            </a:extLst>
          </p:cNvPr>
          <p:cNvSpPr txBox="1"/>
          <p:nvPr/>
        </p:nvSpPr>
        <p:spPr>
          <a:xfrm>
            <a:off x="2116948" y="185682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数字化考核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E80592-11E3-4CEA-94F0-15CB9949927C}"/>
              </a:ext>
            </a:extLst>
          </p:cNvPr>
          <p:cNvSpPr txBox="1"/>
          <p:nvPr/>
        </p:nvSpPr>
        <p:spPr>
          <a:xfrm>
            <a:off x="1632841" y="227727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直观数据报告，多维度分析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0BF228-683F-460E-A54A-6E77CA2EA509}"/>
              </a:ext>
            </a:extLst>
          </p:cNvPr>
          <p:cNvSpPr txBox="1"/>
          <p:nvPr/>
        </p:nvSpPr>
        <p:spPr>
          <a:xfrm>
            <a:off x="1342504" y="5561061"/>
            <a:ext cx="280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Excel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等积分化客服工作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453CDA-CA69-42E2-A389-40DBF0AF916D}"/>
              </a:ext>
            </a:extLst>
          </p:cNvPr>
          <p:cNvSpPr txBox="1"/>
          <p:nvPr/>
        </p:nvSpPr>
        <p:spPr>
          <a:xfrm>
            <a:off x="613251" y="5929245"/>
            <a:ext cx="4493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完美解决客服工作量化，完善客服团队激励机制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E220916-0F66-4D03-9198-C506FD356CB4}"/>
              </a:ext>
            </a:extLst>
          </p:cNvPr>
          <p:cNvSpPr txBox="1"/>
          <p:nvPr/>
        </p:nvSpPr>
        <p:spPr>
          <a:xfrm>
            <a:off x="6976897" y="1856821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团队激励利器，合理奖惩，</a:t>
            </a:r>
            <a:endParaRPr lang="en-US" altLang="zh-CN" sz="32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带来收入提升！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998FE6-946D-4075-AE1D-11D030693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0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对话气泡: 圆角矩形 57">
            <a:extLst>
              <a:ext uri="{FF2B5EF4-FFF2-40B4-BE49-F238E27FC236}">
                <a16:creationId xmlns:a16="http://schemas.microsoft.com/office/drawing/2014/main" id="{EE03BA01-9A12-4CAD-A482-AD65467A79E4}"/>
              </a:ext>
            </a:extLst>
          </p:cNvPr>
          <p:cNvSpPr/>
          <p:nvPr/>
        </p:nvSpPr>
        <p:spPr>
          <a:xfrm>
            <a:off x="8417352" y="2121285"/>
            <a:ext cx="3512452" cy="645940"/>
          </a:xfrm>
          <a:prstGeom prst="wedgeRoundRectCallout">
            <a:avLst>
              <a:gd name="adj1" fmla="val -10623"/>
              <a:gd name="adj2" fmla="val -5725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开源接口简洁，文档规范，易于进行二次开发。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对话气泡: 圆角矩形 52">
            <a:extLst>
              <a:ext uri="{FF2B5EF4-FFF2-40B4-BE49-F238E27FC236}">
                <a16:creationId xmlns:a16="http://schemas.microsoft.com/office/drawing/2014/main" id="{D838CBDE-99FC-4176-B7F3-A410D0D90FAA}"/>
              </a:ext>
            </a:extLst>
          </p:cNvPr>
          <p:cNvSpPr/>
          <p:nvPr/>
        </p:nvSpPr>
        <p:spPr>
          <a:xfrm>
            <a:off x="6603077" y="6278002"/>
            <a:ext cx="5387605" cy="463126"/>
          </a:xfrm>
          <a:prstGeom prst="wedgeRoundRectCallout">
            <a:avLst>
              <a:gd name="adj1" fmla="val 5309"/>
              <a:gd name="adj2" fmla="val -8273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定制功能时的沟通交流，计划和成果展示很专业。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对话气泡: 圆角矩形 51">
            <a:extLst>
              <a:ext uri="{FF2B5EF4-FFF2-40B4-BE49-F238E27FC236}">
                <a16:creationId xmlns:a16="http://schemas.microsoft.com/office/drawing/2014/main" id="{13A1F876-8A40-4A05-B8D8-EFA047A5D355}"/>
              </a:ext>
            </a:extLst>
          </p:cNvPr>
          <p:cNvSpPr/>
          <p:nvPr/>
        </p:nvSpPr>
        <p:spPr>
          <a:xfrm>
            <a:off x="4517853" y="1332544"/>
            <a:ext cx="3099949" cy="464930"/>
          </a:xfrm>
          <a:prstGeom prst="wedgeRoundRectCallout">
            <a:avLst>
              <a:gd name="adj1" fmla="val -32225"/>
              <a:gd name="adj2" fmla="val -8927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产品和技术文档非常全面。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对话气泡: 圆角矩形 46">
            <a:extLst>
              <a:ext uri="{FF2B5EF4-FFF2-40B4-BE49-F238E27FC236}">
                <a16:creationId xmlns:a16="http://schemas.microsoft.com/office/drawing/2014/main" id="{B09C6D60-7F02-4DD2-B093-3DFED05D49D2}"/>
              </a:ext>
            </a:extLst>
          </p:cNvPr>
          <p:cNvSpPr/>
          <p:nvPr/>
        </p:nvSpPr>
        <p:spPr>
          <a:xfrm>
            <a:off x="7936111" y="1074889"/>
            <a:ext cx="3099949" cy="553516"/>
          </a:xfrm>
          <a:prstGeom prst="wedgeRoundRectCallout">
            <a:avLst>
              <a:gd name="adj1" fmla="val -33369"/>
              <a:gd name="adj2" fmla="val -7043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不断迭代，产品改进速度快。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对话气泡: 圆角矩形 45">
            <a:extLst>
              <a:ext uri="{FF2B5EF4-FFF2-40B4-BE49-F238E27FC236}">
                <a16:creationId xmlns:a16="http://schemas.microsoft.com/office/drawing/2014/main" id="{EF39F190-CEFD-444E-9852-4AF6720E3DF3}"/>
              </a:ext>
            </a:extLst>
          </p:cNvPr>
          <p:cNvSpPr/>
          <p:nvPr/>
        </p:nvSpPr>
        <p:spPr>
          <a:xfrm>
            <a:off x="3617521" y="6238228"/>
            <a:ext cx="2874863" cy="463126"/>
          </a:xfrm>
          <a:prstGeom prst="wedgeRoundRectCallout">
            <a:avLst>
              <a:gd name="adj1" fmla="val -27741"/>
              <a:gd name="adj2" fmla="val -7476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“完善的代码，规范的指导”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id="{99B7F5E6-5C90-4348-B5DE-8A3A88191E98}"/>
              </a:ext>
            </a:extLst>
          </p:cNvPr>
          <p:cNvSpPr/>
          <p:nvPr/>
        </p:nvSpPr>
        <p:spPr>
          <a:xfrm>
            <a:off x="626319" y="5918743"/>
            <a:ext cx="2616896" cy="463126"/>
          </a:xfrm>
          <a:prstGeom prst="wedgeRoundRectCallout">
            <a:avLst>
              <a:gd name="adj1" fmla="val 13047"/>
              <a:gd name="adj2" fmla="val -914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服务好，产品稳定。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组合 14">
            <a:extLst>
              <a:ext uri="{FF2B5EF4-FFF2-40B4-BE49-F238E27FC236}">
                <a16:creationId xmlns:a16="http://schemas.microsoft.com/office/drawing/2014/main" id="{E59B24B9-E09C-4D5D-9214-9FB861B172D2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8C83EF9-6B0B-4E3A-831D-D2B6BEFA5BD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5859D20-0A65-4A13-9B7B-24B96BF808CA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11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08108E-DAF2-4FED-8508-0AEAEBD56AAB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13">
              <a:extLst>
                <a:ext uri="{FF2B5EF4-FFF2-40B4-BE49-F238E27FC236}">
                  <a16:creationId xmlns:a16="http://schemas.microsoft.com/office/drawing/2014/main" id="{E0791F83-271E-4F14-99D4-70BF9930C4B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02E76AA-B850-462A-819C-B1AB11B957B8}"/>
              </a:ext>
            </a:extLst>
          </p:cNvPr>
          <p:cNvSpPr/>
          <p:nvPr/>
        </p:nvSpPr>
        <p:spPr>
          <a:xfrm>
            <a:off x="8249036" y="3178326"/>
            <a:ext cx="3695235" cy="461665"/>
          </a:xfrm>
          <a:prstGeom prst="wedgeRoundRectCallout">
            <a:avLst>
              <a:gd name="adj1" fmla="val -41371"/>
              <a:gd name="adj2" fmla="val -59170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  <a:ea typeface="ui-monospace"/>
              </a:rPr>
              <a:t>技术支持力度大，产品更新很快！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60E978-9483-413E-AEA3-25F682BC4C23}"/>
              </a:ext>
            </a:extLst>
          </p:cNvPr>
          <p:cNvSpPr txBox="1"/>
          <p:nvPr/>
        </p:nvSpPr>
        <p:spPr>
          <a:xfrm>
            <a:off x="8502645" y="2901327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石伟，项目总监，北京联众信安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50588E53-136D-4C61-B9C5-1FAA8AC48368}"/>
              </a:ext>
            </a:extLst>
          </p:cNvPr>
          <p:cNvSpPr/>
          <p:nvPr/>
        </p:nvSpPr>
        <p:spPr>
          <a:xfrm>
            <a:off x="8485462" y="4279270"/>
            <a:ext cx="3397139" cy="461665"/>
          </a:xfrm>
          <a:prstGeom prst="wedgeRoundRectCallout">
            <a:avLst>
              <a:gd name="adj1" fmla="val -31771"/>
              <a:gd name="adj2" fmla="val -7197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我们用春松也是其他人推荐的。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32AE8F-CAAD-4647-BBF2-34C78E21665E}"/>
              </a:ext>
            </a:extLst>
          </p:cNvPr>
          <p:cNvSpPr txBox="1"/>
          <p:nvPr/>
        </p:nvSpPr>
        <p:spPr>
          <a:xfrm>
            <a:off x="8815685" y="3953292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Andy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，运营总监，某云服务存储平台</a:t>
            </a:r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9EEF94FC-6F3E-43D3-8F3B-5F530D3BF2C4}"/>
              </a:ext>
            </a:extLst>
          </p:cNvPr>
          <p:cNvSpPr/>
          <p:nvPr/>
        </p:nvSpPr>
        <p:spPr>
          <a:xfrm>
            <a:off x="2119301" y="4757170"/>
            <a:ext cx="3130922" cy="649333"/>
          </a:xfrm>
          <a:prstGeom prst="wedgeRoundRectCallout">
            <a:avLst>
              <a:gd name="adj1" fmla="val -22992"/>
              <a:gd name="adj2" fmla="val -8121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系统强大，开源且响应及时，太赞了！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9EBD01-1DED-4A50-8B91-00FA1F038888}"/>
              </a:ext>
            </a:extLst>
          </p:cNvPr>
          <p:cNvSpPr txBox="1"/>
          <p:nvPr/>
        </p:nvSpPr>
        <p:spPr>
          <a:xfrm>
            <a:off x="2626520" y="4412014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小赵，技术员，上海某特种气体公司</a:t>
            </a:r>
          </a:p>
        </p:txBody>
      </p:sp>
      <p:sp>
        <p:nvSpPr>
          <p:cNvPr id="35" name="对话气泡: 圆角矩形 34">
            <a:extLst>
              <a:ext uri="{FF2B5EF4-FFF2-40B4-BE49-F238E27FC236}">
                <a16:creationId xmlns:a16="http://schemas.microsoft.com/office/drawing/2014/main" id="{F9F81AB8-8960-46FE-A2BF-6A271CC7A0BA}"/>
              </a:ext>
            </a:extLst>
          </p:cNvPr>
          <p:cNvSpPr/>
          <p:nvPr/>
        </p:nvSpPr>
        <p:spPr>
          <a:xfrm>
            <a:off x="2587084" y="2290392"/>
            <a:ext cx="5337716" cy="686657"/>
          </a:xfrm>
          <a:prstGeom prst="wedgeRoundRectCallout">
            <a:avLst>
              <a:gd name="adj1" fmla="val -20469"/>
              <a:gd name="adj2" fmla="val -6400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这是一家技术非常扎实的公司，很好的集成了 </a:t>
            </a:r>
            <a:r>
              <a:rPr lang="en-US" altLang="zh-CN" sz="1600" dirty="0">
                <a:solidFill>
                  <a:srgbClr val="7179B6"/>
                </a:solidFill>
                <a:latin typeface="Arial Unicode MS"/>
              </a:rPr>
              <a:t>Facebook 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的产品。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CC58E2-A924-4BF3-BAEB-4F9A7752AC12}"/>
              </a:ext>
            </a:extLst>
          </p:cNvPr>
          <p:cNvSpPr txBox="1"/>
          <p:nvPr/>
        </p:nvSpPr>
        <p:spPr>
          <a:xfrm>
            <a:off x="3954921" y="194260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，平台合作部门，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Facebook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对话气泡: 圆角矩形 37">
            <a:extLst>
              <a:ext uri="{FF2B5EF4-FFF2-40B4-BE49-F238E27FC236}">
                <a16:creationId xmlns:a16="http://schemas.microsoft.com/office/drawing/2014/main" id="{C5F19928-06CB-4EA8-9F6D-06D6BFEBA6FB}"/>
              </a:ext>
            </a:extLst>
          </p:cNvPr>
          <p:cNvSpPr/>
          <p:nvPr/>
        </p:nvSpPr>
        <p:spPr>
          <a:xfrm>
            <a:off x="236641" y="2290393"/>
            <a:ext cx="1772598" cy="2495596"/>
          </a:xfrm>
          <a:prstGeom prst="wedgeRoundRectCallout">
            <a:avLst>
              <a:gd name="adj1" fmla="val -867"/>
              <a:gd name="adj2" fmla="val -5319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“目前春松客服已经成功上线，主要原因是功能和文档描述一致。其发布的证书对企业很友好并提供了商业支持的保障。”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B0C873-D752-47DE-8097-7743ADEF133B}"/>
              </a:ext>
            </a:extLst>
          </p:cNvPr>
          <p:cNvSpPr txBox="1"/>
          <p:nvPr/>
        </p:nvSpPr>
        <p:spPr>
          <a:xfrm>
            <a:off x="626319" y="196378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刘勇，研发总监，有味生活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商城</a:t>
            </a:r>
          </a:p>
        </p:txBody>
      </p:sp>
      <p:sp>
        <p:nvSpPr>
          <p:cNvPr id="40" name="对话气泡: 圆角矩形 39">
            <a:extLst>
              <a:ext uri="{FF2B5EF4-FFF2-40B4-BE49-F238E27FC236}">
                <a16:creationId xmlns:a16="http://schemas.microsoft.com/office/drawing/2014/main" id="{066D6597-E1C3-4AEE-B028-51790FCC5BBD}"/>
              </a:ext>
            </a:extLst>
          </p:cNvPr>
          <p:cNvSpPr/>
          <p:nvPr/>
        </p:nvSpPr>
        <p:spPr>
          <a:xfrm>
            <a:off x="5911892" y="5255099"/>
            <a:ext cx="5387605" cy="497602"/>
          </a:xfrm>
          <a:prstGeom prst="wedgeRoundRectCallout">
            <a:avLst>
              <a:gd name="adj1" fmla="val -23814"/>
              <a:gd name="adj2" fmla="val -7498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服务这块是真的可以，及时了解需求，及时改进。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8B412C-192C-44D4-AED3-F28781E8CAFA}"/>
              </a:ext>
            </a:extLst>
          </p:cNvPr>
          <p:cNvSpPr txBox="1"/>
          <p:nvPr/>
        </p:nvSpPr>
        <p:spPr>
          <a:xfrm>
            <a:off x="6605368" y="491030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陈绪，技术合伙人，湖南华彩伟业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88319E1-7AF7-4E07-8E32-C97D8397BC41}"/>
              </a:ext>
            </a:extLst>
          </p:cNvPr>
          <p:cNvSpPr txBox="1"/>
          <p:nvPr/>
        </p:nvSpPr>
        <p:spPr>
          <a:xfrm>
            <a:off x="1014095" y="559516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陈晓，运营总监，知信科技公司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7CDD2A6-9D0C-4F16-BA03-3B6C10227975}"/>
              </a:ext>
            </a:extLst>
          </p:cNvPr>
          <p:cNvSpPr txBox="1"/>
          <p:nvPr/>
        </p:nvSpPr>
        <p:spPr>
          <a:xfrm>
            <a:off x="4048601" y="5984208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李睿，技术总监，江苏润和软件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C44C400-D481-4144-8D94-66FD581E715E}"/>
              </a:ext>
            </a:extLst>
          </p:cNvPr>
          <p:cNvSpPr txBox="1"/>
          <p:nvPr/>
        </p:nvSpPr>
        <p:spPr>
          <a:xfrm>
            <a:off x="7644051" y="624538"/>
            <a:ext cx="2305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缪志聪，产品总监，深圳尔雅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AFF8909-365B-4C27-A61F-02D4E0120622}"/>
              </a:ext>
            </a:extLst>
          </p:cNvPr>
          <p:cNvSpPr txBox="1"/>
          <p:nvPr/>
        </p:nvSpPr>
        <p:spPr>
          <a:xfrm>
            <a:off x="4808589" y="1095380"/>
            <a:ext cx="2756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付青峰，高级研发工程师，财智共享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96623A7-67A4-46D9-B883-E0C4B3A547E5}"/>
              </a:ext>
            </a:extLst>
          </p:cNvPr>
          <p:cNvSpPr txBox="1"/>
          <p:nvPr/>
        </p:nvSpPr>
        <p:spPr>
          <a:xfrm>
            <a:off x="7123149" y="5984209"/>
            <a:ext cx="2782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Jack Wu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，技术总监，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Wonderful Life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365F33-BD86-4A56-A124-1F642012C1AD}"/>
              </a:ext>
            </a:extLst>
          </p:cNvPr>
          <p:cNvSpPr txBox="1"/>
          <p:nvPr/>
        </p:nvSpPr>
        <p:spPr>
          <a:xfrm>
            <a:off x="8670961" y="186223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王鹏力，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CTO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，郑州卡图电子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DDD63C-01CB-4536-AF73-2518D331D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0" b="15000"/>
          <a:stretch/>
        </p:blipFill>
        <p:spPr>
          <a:xfrm>
            <a:off x="7995426" y="2750453"/>
            <a:ext cx="507219" cy="507219"/>
          </a:xfrm>
          <a:prstGeom prst="ellipse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600478-A8ED-4A6B-9ECF-96D4E156C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66" y="3817605"/>
            <a:ext cx="507219" cy="507219"/>
          </a:xfrm>
          <a:prstGeom prst="ellipse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BE70FF3-72A5-49F8-9D16-BB5B2A569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301" y="4270336"/>
            <a:ext cx="507219" cy="512004"/>
          </a:xfrm>
          <a:prstGeom prst="ellipse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192D905-6DFB-4FBC-83BA-7FC367FC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20" y="1827494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1AB31D1-D055-4EB9-8D69-076E64B7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0" y="1832825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DEB69B-35D2-43CB-BAFE-B84DBA3EE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696" y="4785988"/>
            <a:ext cx="507219" cy="502921"/>
          </a:xfrm>
          <a:prstGeom prst="ellips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C803E80-1764-4A6E-9F42-2CAE82E967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76" r="2693" b="1"/>
          <a:stretch/>
        </p:blipFill>
        <p:spPr>
          <a:xfrm>
            <a:off x="479947" y="5379706"/>
            <a:ext cx="556105" cy="561339"/>
          </a:xfrm>
          <a:prstGeom prst="ellips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5FC5EB-83DA-4A93-8F5F-B78C22E0E8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84" r="8584"/>
          <a:stretch/>
        </p:blipFill>
        <p:spPr>
          <a:xfrm>
            <a:off x="3586790" y="5803161"/>
            <a:ext cx="476257" cy="476257"/>
          </a:xfrm>
          <a:prstGeom prst="ellipse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08800FD-A396-45FB-A259-EC24E8252F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00" y="541747"/>
            <a:ext cx="438810" cy="438810"/>
          </a:xfrm>
          <a:prstGeom prst="ellipse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76BBA20-ABA5-447D-A265-EA2A73CD48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8631" y="999197"/>
            <a:ext cx="392674" cy="396681"/>
          </a:xfrm>
          <a:prstGeom prst="ellipse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AB5D1B5-FEFF-440F-A3B4-997E4BEE54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41" y="5921138"/>
            <a:ext cx="427158" cy="427158"/>
          </a:xfrm>
          <a:prstGeom prst="ellipse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E8336C7-B278-4EC0-8313-70236282B3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0319" y="1788457"/>
            <a:ext cx="530642" cy="476543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C91BF32A-2838-4AAC-9720-9F0856BB2F1D}"/>
              </a:ext>
            </a:extLst>
          </p:cNvPr>
          <p:cNvSpPr/>
          <p:nvPr/>
        </p:nvSpPr>
        <p:spPr>
          <a:xfrm>
            <a:off x="0" y="3047836"/>
            <a:ext cx="12208727" cy="155926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65" name="副标题 2">
            <a:extLst>
              <a:ext uri="{FF2B5EF4-FFF2-40B4-BE49-F238E27FC236}">
                <a16:creationId xmlns:a16="http://schemas.microsoft.com/office/drawing/2014/main" id="{B2EBB100-866C-4F66-AC6A-FFE161FAB43F}"/>
              </a:ext>
            </a:extLst>
          </p:cNvPr>
          <p:cNvSpPr txBox="1">
            <a:spLocks/>
          </p:cNvSpPr>
          <p:nvPr/>
        </p:nvSpPr>
        <p:spPr>
          <a:xfrm>
            <a:off x="2362794" y="3168186"/>
            <a:ext cx="8644093" cy="679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越是重视客户服务，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25A4603E-7E4A-42AA-B00C-B3B806235712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7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4D07769E-AE2F-443D-8D7F-C419B6FB5A0A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HOW OUR CUSTOMERS </a:t>
            </a:r>
            <a:r>
              <a:rPr lang="en-US" altLang="zh-CN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TALK ABOUT US </a:t>
            </a:r>
            <a:endParaRPr lang="zh-CN" altLang="en-US" sz="24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F7CB4287-F6B9-431E-969B-5F45C5F443DC}"/>
              </a:ext>
            </a:extLst>
          </p:cNvPr>
          <p:cNvSpPr txBox="1"/>
          <p:nvPr/>
        </p:nvSpPr>
        <p:spPr>
          <a:xfrm>
            <a:off x="1099595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用户</a:t>
            </a:r>
            <a:r>
              <a:rPr lang="zh-CN" altLang="en-US" sz="2400" dirty="0">
                <a:solidFill>
                  <a:srgbClr val="0000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评价</a:t>
            </a:r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怎么样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CD10C55-AC20-4604-9899-7F5C85BB6F9D}"/>
              </a:ext>
            </a:extLst>
          </p:cNvPr>
          <p:cNvSpPr txBox="1"/>
          <p:nvPr/>
        </p:nvSpPr>
        <p:spPr>
          <a:xfrm>
            <a:off x="3027995" y="3854482"/>
            <a:ext cx="74580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越是好的企业。</a:t>
            </a:r>
            <a:endParaRPr lang="zh-CN" altLang="en-US" sz="4400" dirty="0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39D94637-9635-44C9-894F-0E1A91752B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5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对话气泡: 圆角矩形 57">
            <a:extLst>
              <a:ext uri="{FF2B5EF4-FFF2-40B4-BE49-F238E27FC236}">
                <a16:creationId xmlns:a16="http://schemas.microsoft.com/office/drawing/2014/main" id="{EE03BA01-9A12-4CAD-A482-AD65467A79E4}"/>
              </a:ext>
            </a:extLst>
          </p:cNvPr>
          <p:cNvSpPr/>
          <p:nvPr/>
        </p:nvSpPr>
        <p:spPr>
          <a:xfrm>
            <a:off x="8417352" y="2121285"/>
            <a:ext cx="3512452" cy="645940"/>
          </a:xfrm>
          <a:prstGeom prst="wedgeRoundRectCallout">
            <a:avLst>
              <a:gd name="adj1" fmla="val -10623"/>
              <a:gd name="adj2" fmla="val -5725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开源接口简洁，文档规范，易于进行二次开发。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对话气泡: 圆角矩形 52">
            <a:extLst>
              <a:ext uri="{FF2B5EF4-FFF2-40B4-BE49-F238E27FC236}">
                <a16:creationId xmlns:a16="http://schemas.microsoft.com/office/drawing/2014/main" id="{D838CBDE-99FC-4176-B7F3-A410D0D90FAA}"/>
              </a:ext>
            </a:extLst>
          </p:cNvPr>
          <p:cNvSpPr/>
          <p:nvPr/>
        </p:nvSpPr>
        <p:spPr>
          <a:xfrm>
            <a:off x="6603077" y="6278002"/>
            <a:ext cx="5387605" cy="463126"/>
          </a:xfrm>
          <a:prstGeom prst="wedgeRoundRectCallout">
            <a:avLst>
              <a:gd name="adj1" fmla="val 5309"/>
              <a:gd name="adj2" fmla="val -8273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定制功能时的沟通交流，计划和成果展示很专业。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对话气泡: 圆角矩形 51">
            <a:extLst>
              <a:ext uri="{FF2B5EF4-FFF2-40B4-BE49-F238E27FC236}">
                <a16:creationId xmlns:a16="http://schemas.microsoft.com/office/drawing/2014/main" id="{13A1F876-8A40-4A05-B8D8-EFA047A5D355}"/>
              </a:ext>
            </a:extLst>
          </p:cNvPr>
          <p:cNvSpPr/>
          <p:nvPr/>
        </p:nvSpPr>
        <p:spPr>
          <a:xfrm>
            <a:off x="4517853" y="1332544"/>
            <a:ext cx="3099949" cy="464930"/>
          </a:xfrm>
          <a:prstGeom prst="wedgeRoundRectCallout">
            <a:avLst>
              <a:gd name="adj1" fmla="val -32225"/>
              <a:gd name="adj2" fmla="val -8927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产品和技术文档非常全面。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对话气泡: 圆角矩形 46">
            <a:extLst>
              <a:ext uri="{FF2B5EF4-FFF2-40B4-BE49-F238E27FC236}">
                <a16:creationId xmlns:a16="http://schemas.microsoft.com/office/drawing/2014/main" id="{B09C6D60-7F02-4DD2-B093-3DFED05D49D2}"/>
              </a:ext>
            </a:extLst>
          </p:cNvPr>
          <p:cNvSpPr/>
          <p:nvPr/>
        </p:nvSpPr>
        <p:spPr>
          <a:xfrm>
            <a:off x="7936111" y="1074889"/>
            <a:ext cx="3099949" cy="553516"/>
          </a:xfrm>
          <a:prstGeom prst="wedgeRoundRectCallout">
            <a:avLst>
              <a:gd name="adj1" fmla="val -33369"/>
              <a:gd name="adj2" fmla="val -7043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不断迭代，产品改进速度快。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对话气泡: 圆角矩形 45">
            <a:extLst>
              <a:ext uri="{FF2B5EF4-FFF2-40B4-BE49-F238E27FC236}">
                <a16:creationId xmlns:a16="http://schemas.microsoft.com/office/drawing/2014/main" id="{EF39F190-CEFD-444E-9852-4AF6720E3DF3}"/>
              </a:ext>
            </a:extLst>
          </p:cNvPr>
          <p:cNvSpPr/>
          <p:nvPr/>
        </p:nvSpPr>
        <p:spPr>
          <a:xfrm>
            <a:off x="3617521" y="6238228"/>
            <a:ext cx="2874863" cy="463126"/>
          </a:xfrm>
          <a:prstGeom prst="wedgeRoundRectCallout">
            <a:avLst>
              <a:gd name="adj1" fmla="val -27741"/>
              <a:gd name="adj2" fmla="val -7476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“完善的代码，规范的指导”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id="{99B7F5E6-5C90-4348-B5DE-8A3A88191E98}"/>
              </a:ext>
            </a:extLst>
          </p:cNvPr>
          <p:cNvSpPr/>
          <p:nvPr/>
        </p:nvSpPr>
        <p:spPr>
          <a:xfrm>
            <a:off x="626319" y="5918743"/>
            <a:ext cx="2616896" cy="463126"/>
          </a:xfrm>
          <a:prstGeom prst="wedgeRoundRectCallout">
            <a:avLst>
              <a:gd name="adj1" fmla="val 13047"/>
              <a:gd name="adj2" fmla="val -914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服务好，产品稳定。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02E76AA-B850-462A-819C-B1AB11B957B8}"/>
              </a:ext>
            </a:extLst>
          </p:cNvPr>
          <p:cNvSpPr/>
          <p:nvPr/>
        </p:nvSpPr>
        <p:spPr>
          <a:xfrm>
            <a:off x="8562076" y="3300933"/>
            <a:ext cx="3695235" cy="461665"/>
          </a:xfrm>
          <a:prstGeom prst="wedgeRoundRectCallout">
            <a:avLst>
              <a:gd name="adj1" fmla="val -41371"/>
              <a:gd name="adj2" fmla="val -59170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  <a:ea typeface="ui-monospace"/>
              </a:rPr>
              <a:t>技术支持力度大，产品更新很快！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60E978-9483-413E-AEA3-25F682BC4C23}"/>
              </a:ext>
            </a:extLst>
          </p:cNvPr>
          <p:cNvSpPr txBox="1"/>
          <p:nvPr/>
        </p:nvSpPr>
        <p:spPr>
          <a:xfrm>
            <a:off x="8815685" y="3023934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石伟，项目总监，北京联众信安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50588E53-136D-4C61-B9C5-1FAA8AC48368}"/>
              </a:ext>
            </a:extLst>
          </p:cNvPr>
          <p:cNvSpPr/>
          <p:nvPr/>
        </p:nvSpPr>
        <p:spPr>
          <a:xfrm>
            <a:off x="8485462" y="4279270"/>
            <a:ext cx="3397139" cy="461665"/>
          </a:xfrm>
          <a:prstGeom prst="wedgeRoundRectCallout">
            <a:avLst>
              <a:gd name="adj1" fmla="val -31771"/>
              <a:gd name="adj2" fmla="val -7197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我们用春松也是其他人推荐的。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32AE8F-CAAD-4647-BBF2-34C78E21665E}"/>
              </a:ext>
            </a:extLst>
          </p:cNvPr>
          <p:cNvSpPr txBox="1"/>
          <p:nvPr/>
        </p:nvSpPr>
        <p:spPr>
          <a:xfrm>
            <a:off x="8815685" y="3953292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Andy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，运营总监，某云服务存储平台</a:t>
            </a:r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9EEF94FC-6F3E-43D3-8F3B-5F530D3BF2C4}"/>
              </a:ext>
            </a:extLst>
          </p:cNvPr>
          <p:cNvSpPr/>
          <p:nvPr/>
        </p:nvSpPr>
        <p:spPr>
          <a:xfrm>
            <a:off x="2119301" y="4757170"/>
            <a:ext cx="3130922" cy="649333"/>
          </a:xfrm>
          <a:prstGeom prst="wedgeRoundRectCallout">
            <a:avLst>
              <a:gd name="adj1" fmla="val -22992"/>
              <a:gd name="adj2" fmla="val -8121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系统强大，开源且响应及时，太赞了！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9EBD01-1DED-4A50-8B91-00FA1F038888}"/>
              </a:ext>
            </a:extLst>
          </p:cNvPr>
          <p:cNvSpPr txBox="1"/>
          <p:nvPr/>
        </p:nvSpPr>
        <p:spPr>
          <a:xfrm>
            <a:off x="2626520" y="4412014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小赵，技术员，上海某特种气体公司</a:t>
            </a:r>
          </a:p>
        </p:txBody>
      </p:sp>
      <p:sp>
        <p:nvSpPr>
          <p:cNvPr id="35" name="对话气泡: 圆角矩形 34">
            <a:extLst>
              <a:ext uri="{FF2B5EF4-FFF2-40B4-BE49-F238E27FC236}">
                <a16:creationId xmlns:a16="http://schemas.microsoft.com/office/drawing/2014/main" id="{F9F81AB8-8960-46FE-A2BF-6A271CC7A0BA}"/>
              </a:ext>
            </a:extLst>
          </p:cNvPr>
          <p:cNvSpPr/>
          <p:nvPr/>
        </p:nvSpPr>
        <p:spPr>
          <a:xfrm>
            <a:off x="2587084" y="2290392"/>
            <a:ext cx="5337716" cy="686657"/>
          </a:xfrm>
          <a:prstGeom prst="wedgeRoundRectCallout">
            <a:avLst>
              <a:gd name="adj1" fmla="val -20469"/>
              <a:gd name="adj2" fmla="val -6400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这是一家技术非常扎实的公司，很好的集成了 </a:t>
            </a:r>
            <a:r>
              <a:rPr lang="en-US" altLang="zh-CN" sz="1600" dirty="0">
                <a:solidFill>
                  <a:srgbClr val="7179B6"/>
                </a:solidFill>
                <a:latin typeface="Arial Unicode MS"/>
              </a:rPr>
              <a:t>Facebook 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的产品。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CC58E2-A924-4BF3-BAEB-4F9A7752AC12}"/>
              </a:ext>
            </a:extLst>
          </p:cNvPr>
          <p:cNvSpPr txBox="1"/>
          <p:nvPr/>
        </p:nvSpPr>
        <p:spPr>
          <a:xfrm>
            <a:off x="3954921" y="194260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，平台合作部门，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Facebook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对话气泡: 圆角矩形 37">
            <a:extLst>
              <a:ext uri="{FF2B5EF4-FFF2-40B4-BE49-F238E27FC236}">
                <a16:creationId xmlns:a16="http://schemas.microsoft.com/office/drawing/2014/main" id="{C5F19928-06CB-4EA8-9F6D-06D6BFEBA6FB}"/>
              </a:ext>
            </a:extLst>
          </p:cNvPr>
          <p:cNvSpPr/>
          <p:nvPr/>
        </p:nvSpPr>
        <p:spPr>
          <a:xfrm>
            <a:off x="640316" y="820720"/>
            <a:ext cx="1772598" cy="2495596"/>
          </a:xfrm>
          <a:prstGeom prst="wedgeRoundRectCallout">
            <a:avLst>
              <a:gd name="adj1" fmla="val -867"/>
              <a:gd name="adj2" fmla="val -5319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“目前春松客服已经成功上线，主要原因是功能和文档描述一致。其发布的证书对企业很友好并提供了商业支持的保障。”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B0C873-D752-47DE-8097-7743ADEF133B}"/>
              </a:ext>
            </a:extLst>
          </p:cNvPr>
          <p:cNvSpPr txBox="1"/>
          <p:nvPr/>
        </p:nvSpPr>
        <p:spPr>
          <a:xfrm>
            <a:off x="1029994" y="494107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刘勇，研发总监，有味生活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商城</a:t>
            </a:r>
          </a:p>
        </p:txBody>
      </p:sp>
      <p:sp>
        <p:nvSpPr>
          <p:cNvPr id="40" name="对话气泡: 圆角矩形 39">
            <a:extLst>
              <a:ext uri="{FF2B5EF4-FFF2-40B4-BE49-F238E27FC236}">
                <a16:creationId xmlns:a16="http://schemas.microsoft.com/office/drawing/2014/main" id="{066D6597-E1C3-4AEE-B028-51790FCC5BBD}"/>
              </a:ext>
            </a:extLst>
          </p:cNvPr>
          <p:cNvSpPr/>
          <p:nvPr/>
        </p:nvSpPr>
        <p:spPr>
          <a:xfrm>
            <a:off x="5911892" y="5255099"/>
            <a:ext cx="5387605" cy="497602"/>
          </a:xfrm>
          <a:prstGeom prst="wedgeRoundRectCallout">
            <a:avLst>
              <a:gd name="adj1" fmla="val -23814"/>
              <a:gd name="adj2" fmla="val -7498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服务这块是真的可以，及时了解需求，及时改进。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8B412C-192C-44D4-AED3-F28781E8CAFA}"/>
              </a:ext>
            </a:extLst>
          </p:cNvPr>
          <p:cNvSpPr txBox="1"/>
          <p:nvPr/>
        </p:nvSpPr>
        <p:spPr>
          <a:xfrm>
            <a:off x="6605368" y="491030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陈绪，技术合伙人，湖南华彩伟业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88319E1-7AF7-4E07-8E32-C97D8397BC41}"/>
              </a:ext>
            </a:extLst>
          </p:cNvPr>
          <p:cNvSpPr txBox="1"/>
          <p:nvPr/>
        </p:nvSpPr>
        <p:spPr>
          <a:xfrm>
            <a:off x="1014095" y="559516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陈晓，运营总监，知信科技公司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7CDD2A6-9D0C-4F16-BA03-3B6C10227975}"/>
              </a:ext>
            </a:extLst>
          </p:cNvPr>
          <p:cNvSpPr txBox="1"/>
          <p:nvPr/>
        </p:nvSpPr>
        <p:spPr>
          <a:xfrm>
            <a:off x="4048601" y="5984208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李睿，技术总监，江苏润和软件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C44C400-D481-4144-8D94-66FD581E715E}"/>
              </a:ext>
            </a:extLst>
          </p:cNvPr>
          <p:cNvSpPr txBox="1"/>
          <p:nvPr/>
        </p:nvSpPr>
        <p:spPr>
          <a:xfrm>
            <a:off x="7644051" y="624538"/>
            <a:ext cx="2305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缪志聪，产品总监，深圳尔雅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AFF8909-365B-4C27-A61F-02D4E0120622}"/>
              </a:ext>
            </a:extLst>
          </p:cNvPr>
          <p:cNvSpPr txBox="1"/>
          <p:nvPr/>
        </p:nvSpPr>
        <p:spPr>
          <a:xfrm>
            <a:off x="4808589" y="1095380"/>
            <a:ext cx="2756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付青峰，高级研发工程师，财智共享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96623A7-67A4-46D9-B883-E0C4B3A547E5}"/>
              </a:ext>
            </a:extLst>
          </p:cNvPr>
          <p:cNvSpPr txBox="1"/>
          <p:nvPr/>
        </p:nvSpPr>
        <p:spPr>
          <a:xfrm>
            <a:off x="7123149" y="5984209"/>
            <a:ext cx="2782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Jack Wu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，技术总监，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Wonderful Life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365F33-BD86-4A56-A124-1F642012C1AD}"/>
              </a:ext>
            </a:extLst>
          </p:cNvPr>
          <p:cNvSpPr txBox="1"/>
          <p:nvPr/>
        </p:nvSpPr>
        <p:spPr>
          <a:xfrm>
            <a:off x="8670961" y="186223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王鹏力，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CTO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，郑州卡图电子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DDD63C-01CB-4536-AF73-2518D331D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0" b="15000"/>
          <a:stretch/>
        </p:blipFill>
        <p:spPr>
          <a:xfrm>
            <a:off x="8308466" y="2873060"/>
            <a:ext cx="507219" cy="507219"/>
          </a:xfrm>
          <a:prstGeom prst="ellipse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600478-A8ED-4A6B-9ECF-96D4E156C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66" y="3817605"/>
            <a:ext cx="507219" cy="507219"/>
          </a:xfrm>
          <a:prstGeom prst="ellipse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BE70FF3-72A5-49F8-9D16-BB5B2A569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301" y="4270336"/>
            <a:ext cx="507219" cy="512004"/>
          </a:xfrm>
          <a:prstGeom prst="ellipse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192D905-6DFB-4FBC-83BA-7FC367FC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20" y="1827494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1AB31D1-D055-4EB9-8D69-076E64B7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5" y="363152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DEB69B-35D2-43CB-BAFE-B84DBA3EE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696" y="4785988"/>
            <a:ext cx="507219" cy="502921"/>
          </a:xfrm>
          <a:prstGeom prst="ellips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C803E80-1764-4A6E-9F42-2CAE82E967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76" r="2693" b="1"/>
          <a:stretch/>
        </p:blipFill>
        <p:spPr>
          <a:xfrm>
            <a:off x="479947" y="5379706"/>
            <a:ext cx="556105" cy="561339"/>
          </a:xfrm>
          <a:prstGeom prst="ellips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5FC5EB-83DA-4A93-8F5F-B78C22E0E8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84" r="8584"/>
          <a:stretch/>
        </p:blipFill>
        <p:spPr>
          <a:xfrm>
            <a:off x="3586790" y="5803161"/>
            <a:ext cx="476257" cy="476257"/>
          </a:xfrm>
          <a:prstGeom prst="ellipse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08800FD-A396-45FB-A259-EC24E8252F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00" y="541747"/>
            <a:ext cx="438810" cy="438810"/>
          </a:xfrm>
          <a:prstGeom prst="ellipse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76BBA20-ABA5-447D-A265-EA2A73CD48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8631" y="999197"/>
            <a:ext cx="392674" cy="396681"/>
          </a:xfrm>
          <a:prstGeom prst="ellipse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AB5D1B5-FEFF-440F-A3B4-997E4BEE54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41" y="5921138"/>
            <a:ext cx="427158" cy="427158"/>
          </a:xfrm>
          <a:prstGeom prst="ellipse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E8336C7-B278-4EC0-8313-70236282B3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0319" y="1788457"/>
            <a:ext cx="530642" cy="476543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65" name="副标题 2">
            <a:extLst>
              <a:ext uri="{FF2B5EF4-FFF2-40B4-BE49-F238E27FC236}">
                <a16:creationId xmlns:a16="http://schemas.microsoft.com/office/drawing/2014/main" id="{B2EBB100-866C-4F66-AC6A-FFE161FAB43F}"/>
              </a:ext>
            </a:extLst>
          </p:cNvPr>
          <p:cNvSpPr txBox="1">
            <a:spLocks/>
          </p:cNvSpPr>
          <p:nvPr/>
        </p:nvSpPr>
        <p:spPr>
          <a:xfrm>
            <a:off x="2362794" y="3168186"/>
            <a:ext cx="8644093" cy="679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越是重视客户服务，</a:t>
            </a:r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4D07769E-AE2F-443D-8D7F-C419B6FB5A0A}"/>
              </a:ext>
            </a:extLst>
          </p:cNvPr>
          <p:cNvSpPr txBox="1"/>
          <p:nvPr/>
        </p:nvSpPr>
        <p:spPr>
          <a:xfrm>
            <a:off x="2404947" y="3124433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HOW OUR CUSTOMERS </a:t>
            </a:r>
            <a:r>
              <a:rPr lang="en-US" altLang="zh-CN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TALK ABOUT US </a:t>
            </a:r>
            <a:endParaRPr lang="zh-CN" altLang="en-US" sz="24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F7CB4287-F6B9-431E-969B-5F45C5F443DC}"/>
              </a:ext>
            </a:extLst>
          </p:cNvPr>
          <p:cNvSpPr txBox="1"/>
          <p:nvPr/>
        </p:nvSpPr>
        <p:spPr>
          <a:xfrm>
            <a:off x="2404948" y="3620630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用户</a:t>
            </a:r>
            <a:r>
              <a:rPr lang="zh-CN" altLang="en-US" sz="2400" dirty="0">
                <a:solidFill>
                  <a:srgbClr val="0000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评价</a:t>
            </a:r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怎么样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CD10C55-AC20-4604-9899-7F5C85BB6F9D}"/>
              </a:ext>
            </a:extLst>
          </p:cNvPr>
          <p:cNvSpPr txBox="1"/>
          <p:nvPr/>
        </p:nvSpPr>
        <p:spPr>
          <a:xfrm>
            <a:off x="3027995" y="3854482"/>
            <a:ext cx="74580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越是好的企业。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4582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BB4EB9-D873-47E5-A388-DE12547BD0C3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CSKEFU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FEATURES MAP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E378ABD8-E75E-44E7-9345-381CA5E35992}"/>
              </a:ext>
            </a:extLst>
          </p:cNvPr>
          <p:cNvSpPr txBox="1"/>
          <p:nvPr/>
        </p:nvSpPr>
        <p:spPr>
          <a:xfrm>
            <a:off x="1099595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春松客服产品结构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5A6D075B-932C-43FE-A400-F592A32A0F9E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8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C9F229-8923-4740-88E4-F4F924853C85}"/>
              </a:ext>
            </a:extLst>
          </p:cNvPr>
          <p:cNvSpPr/>
          <p:nvPr/>
        </p:nvSpPr>
        <p:spPr>
          <a:xfrm>
            <a:off x="0" y="1559793"/>
            <a:ext cx="12192000" cy="5298207"/>
          </a:xfrm>
          <a:prstGeom prst="rect">
            <a:avLst/>
          </a:prstGeom>
          <a:gradFill>
            <a:gsLst>
              <a:gs pos="99000">
                <a:srgbClr val="26C1DA"/>
              </a:gs>
              <a:gs pos="0">
                <a:srgbClr val="504C9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14">
            <a:extLst>
              <a:ext uri="{FF2B5EF4-FFF2-40B4-BE49-F238E27FC236}">
                <a16:creationId xmlns:a16="http://schemas.microsoft.com/office/drawing/2014/main" id="{D5EBBEAB-17E6-401D-842A-9DD70F17B6DA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F2E844-B838-4875-9D47-4585742E0860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7B12E9-869B-498A-8820-EBA69645BCF1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12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C1592D3-23C4-417F-A442-7663843DD905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1" name="直接连接符 13">
              <a:extLst>
                <a:ext uri="{FF2B5EF4-FFF2-40B4-BE49-F238E27FC236}">
                  <a16:creationId xmlns:a16="http://schemas.microsoft.com/office/drawing/2014/main" id="{94DB9214-AC7E-4B34-8914-FC7B4A7F01A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6733A14-CBE7-4575-ACA6-DAC73125ABBA}"/>
              </a:ext>
            </a:extLst>
          </p:cNvPr>
          <p:cNvCxnSpPr/>
          <p:nvPr/>
        </p:nvCxnSpPr>
        <p:spPr>
          <a:xfrm>
            <a:off x="1469832" y="3412374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97316D2-3C05-41A1-8F43-51977110B8CF}"/>
              </a:ext>
            </a:extLst>
          </p:cNvPr>
          <p:cNvCxnSpPr>
            <a:cxnSpLocks/>
          </p:cNvCxnSpPr>
          <p:nvPr/>
        </p:nvCxnSpPr>
        <p:spPr>
          <a:xfrm>
            <a:off x="1795347" y="2048207"/>
            <a:ext cx="0" cy="45885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B6B7886-784A-43B9-9797-7E9E508760EB}"/>
              </a:ext>
            </a:extLst>
          </p:cNvPr>
          <p:cNvCxnSpPr/>
          <p:nvPr/>
        </p:nvCxnSpPr>
        <p:spPr>
          <a:xfrm>
            <a:off x="1795346" y="204820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EC1382-CEEE-48BC-8F4C-9169F744C7CC}"/>
              </a:ext>
            </a:extLst>
          </p:cNvPr>
          <p:cNvCxnSpPr/>
          <p:nvPr/>
        </p:nvCxnSpPr>
        <p:spPr>
          <a:xfrm>
            <a:off x="1797765" y="308201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3DAABB3-A8B7-4B5B-85FC-D26E1780FAA8}"/>
              </a:ext>
            </a:extLst>
          </p:cNvPr>
          <p:cNvSpPr/>
          <p:nvPr/>
        </p:nvSpPr>
        <p:spPr>
          <a:xfrm>
            <a:off x="2123279" y="2957028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811A83-DBD6-4C10-9DF5-848F8420DB37}"/>
              </a:ext>
            </a:extLst>
          </p:cNvPr>
          <p:cNvSpPr txBox="1"/>
          <p:nvPr/>
        </p:nvSpPr>
        <p:spPr>
          <a:xfrm>
            <a:off x="2135597" y="2954188"/>
            <a:ext cx="1072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系统账号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72D34B3-FDD8-4063-817D-F1562211559D}"/>
              </a:ext>
            </a:extLst>
          </p:cNvPr>
          <p:cNvCxnSpPr/>
          <p:nvPr/>
        </p:nvCxnSpPr>
        <p:spPr>
          <a:xfrm>
            <a:off x="1797765" y="4330484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3EDF6A1-2E90-49D4-BA94-6B7151A015AE}"/>
              </a:ext>
            </a:extLst>
          </p:cNvPr>
          <p:cNvCxnSpPr/>
          <p:nvPr/>
        </p:nvCxnSpPr>
        <p:spPr>
          <a:xfrm>
            <a:off x="1783029" y="5655198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923642F-59DB-43EE-A052-952492D056C9}"/>
              </a:ext>
            </a:extLst>
          </p:cNvPr>
          <p:cNvCxnSpPr>
            <a:cxnSpLocks/>
          </p:cNvCxnSpPr>
          <p:nvPr/>
        </p:nvCxnSpPr>
        <p:spPr>
          <a:xfrm>
            <a:off x="2754351" y="2048207"/>
            <a:ext cx="101227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D886254-51F8-4370-A0C9-2A2BB24D6976}"/>
              </a:ext>
            </a:extLst>
          </p:cNvPr>
          <p:cNvCxnSpPr>
            <a:cxnSpLocks/>
          </p:cNvCxnSpPr>
          <p:nvPr/>
        </p:nvCxnSpPr>
        <p:spPr>
          <a:xfrm>
            <a:off x="3763617" y="1835269"/>
            <a:ext cx="0" cy="459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30148C20-97FD-48DE-B8D2-C0A7AF3CD6D0}"/>
              </a:ext>
            </a:extLst>
          </p:cNvPr>
          <p:cNvSpPr/>
          <p:nvPr/>
        </p:nvSpPr>
        <p:spPr>
          <a:xfrm>
            <a:off x="2108542" y="1900189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015B0E-353A-47FD-A4C0-1FA6B7F0CC56}"/>
              </a:ext>
            </a:extLst>
          </p:cNvPr>
          <p:cNvSpPr txBox="1"/>
          <p:nvPr/>
        </p:nvSpPr>
        <p:spPr>
          <a:xfrm>
            <a:off x="2355521" y="1908213"/>
            <a:ext cx="63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9E4C95A-A0F3-424B-9E9F-3CD57CDA54D8}"/>
              </a:ext>
            </a:extLst>
          </p:cNvPr>
          <p:cNvSpPr/>
          <p:nvPr/>
        </p:nvSpPr>
        <p:spPr>
          <a:xfrm>
            <a:off x="2108541" y="4170014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4D97FA2-0C43-45AF-B39B-4DE760D62A8C}"/>
              </a:ext>
            </a:extLst>
          </p:cNvPr>
          <p:cNvCxnSpPr/>
          <p:nvPr/>
        </p:nvCxnSpPr>
        <p:spPr>
          <a:xfrm>
            <a:off x="5549406" y="2282889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0AE655B-1204-4FEA-9520-75DBDB6C1393}"/>
              </a:ext>
            </a:extLst>
          </p:cNvPr>
          <p:cNvSpPr/>
          <p:nvPr/>
        </p:nvSpPr>
        <p:spPr>
          <a:xfrm>
            <a:off x="5881342" y="2144396"/>
            <a:ext cx="4519955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2A7EC40-6951-4343-ACB9-43A058FDA6D4}"/>
              </a:ext>
            </a:extLst>
          </p:cNvPr>
          <p:cNvSpPr txBox="1"/>
          <p:nvPr/>
        </p:nvSpPr>
        <p:spPr>
          <a:xfrm>
            <a:off x="2135597" y="4187748"/>
            <a:ext cx="1072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坐席工作台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A157B53-4C90-4635-BC19-E6D1E6E1CC67}"/>
              </a:ext>
            </a:extLst>
          </p:cNvPr>
          <p:cNvSpPr/>
          <p:nvPr/>
        </p:nvSpPr>
        <p:spPr>
          <a:xfrm>
            <a:off x="2112860" y="5511391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04E2C2-8D27-434C-BB6D-4376BFDD46F5}"/>
              </a:ext>
            </a:extLst>
          </p:cNvPr>
          <p:cNvSpPr txBox="1"/>
          <p:nvPr/>
        </p:nvSpPr>
        <p:spPr>
          <a:xfrm>
            <a:off x="2062392" y="5531464"/>
            <a:ext cx="1197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统计报告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7879FBD-C1FF-4B3E-9F46-6BF3A51666B1}"/>
              </a:ext>
            </a:extLst>
          </p:cNvPr>
          <p:cNvCxnSpPr/>
          <p:nvPr/>
        </p:nvCxnSpPr>
        <p:spPr>
          <a:xfrm>
            <a:off x="3764574" y="1835269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6B8BD2C-DCE0-4DF4-9EDA-08BEBEEAB843}"/>
              </a:ext>
            </a:extLst>
          </p:cNvPr>
          <p:cNvSpPr/>
          <p:nvPr/>
        </p:nvSpPr>
        <p:spPr>
          <a:xfrm>
            <a:off x="4060004" y="1693088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0DD31C7-39AD-49E0-86AF-A49FFE7E9FED}"/>
              </a:ext>
            </a:extLst>
          </p:cNvPr>
          <p:cNvSpPr txBox="1"/>
          <p:nvPr/>
        </p:nvSpPr>
        <p:spPr>
          <a:xfrm>
            <a:off x="4105796" y="1693088"/>
            <a:ext cx="1012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网页渠道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91670E34-078D-4272-AAAF-A87C632F7E62}"/>
              </a:ext>
            </a:extLst>
          </p:cNvPr>
          <p:cNvSpPr/>
          <p:nvPr/>
        </p:nvSpPr>
        <p:spPr>
          <a:xfrm>
            <a:off x="4060005" y="2142499"/>
            <a:ext cx="149896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11FF05E5-35C5-456C-8FDA-671146449D8A}"/>
              </a:ext>
            </a:extLst>
          </p:cNvPr>
          <p:cNvCxnSpPr/>
          <p:nvPr/>
        </p:nvCxnSpPr>
        <p:spPr>
          <a:xfrm>
            <a:off x="3764574" y="2282385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8DF0CCF-2189-4AA0-A911-AEA379A90A3D}"/>
              </a:ext>
            </a:extLst>
          </p:cNvPr>
          <p:cNvSpPr txBox="1"/>
          <p:nvPr/>
        </p:nvSpPr>
        <p:spPr>
          <a:xfrm>
            <a:off x="4093096" y="2140771"/>
            <a:ext cx="146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电话（开发中）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CECB912-3B0E-4762-80F6-71F0AD5AC751}"/>
              </a:ext>
            </a:extLst>
          </p:cNvPr>
          <p:cNvCxnSpPr/>
          <p:nvPr/>
        </p:nvCxnSpPr>
        <p:spPr>
          <a:xfrm>
            <a:off x="5099939" y="1841106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7AF870E3-9693-4B20-A993-BF7B920D1F03}"/>
              </a:ext>
            </a:extLst>
          </p:cNvPr>
          <p:cNvSpPr/>
          <p:nvPr/>
        </p:nvSpPr>
        <p:spPr>
          <a:xfrm>
            <a:off x="5413135" y="1693088"/>
            <a:ext cx="515009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FE467FB-D2BF-4DFB-AB3F-660A274B59A5}"/>
              </a:ext>
            </a:extLst>
          </p:cNvPr>
          <p:cNvSpPr txBox="1"/>
          <p:nvPr/>
        </p:nvSpPr>
        <p:spPr>
          <a:xfrm>
            <a:off x="5469769" y="1681477"/>
            <a:ext cx="5093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网站（移动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桌面客户端）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Facebook | Shopify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微信小程序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72F19AF-BB81-4973-BDC3-0F6E9EC88BFB}"/>
              </a:ext>
            </a:extLst>
          </p:cNvPr>
          <p:cNvSpPr txBox="1"/>
          <p:nvPr/>
        </p:nvSpPr>
        <p:spPr>
          <a:xfrm>
            <a:off x="5949068" y="2140771"/>
            <a:ext cx="4276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IVR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导航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呼入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呼出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语音质检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自动外呼计划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F091556-03C4-4164-9692-3CF870396EB1}"/>
              </a:ext>
            </a:extLst>
          </p:cNvPr>
          <p:cNvCxnSpPr>
            <a:cxnSpLocks/>
          </p:cNvCxnSpPr>
          <p:nvPr/>
        </p:nvCxnSpPr>
        <p:spPr>
          <a:xfrm>
            <a:off x="3205215" y="3082017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A437DBB-9C9F-4CD2-B7E8-2B7B092FE80E}"/>
              </a:ext>
            </a:extLst>
          </p:cNvPr>
          <p:cNvCxnSpPr/>
          <p:nvPr/>
        </p:nvCxnSpPr>
        <p:spPr>
          <a:xfrm>
            <a:off x="3759471" y="285563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B496D3D-CD25-44AE-95A5-4E3E3E3F86F4}"/>
              </a:ext>
            </a:extLst>
          </p:cNvPr>
          <p:cNvSpPr/>
          <p:nvPr/>
        </p:nvSpPr>
        <p:spPr>
          <a:xfrm>
            <a:off x="4088542" y="2717144"/>
            <a:ext cx="1460864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E5DF1A3-BF26-4074-8DB0-17BC4B3DD14C}"/>
              </a:ext>
            </a:extLst>
          </p:cNvPr>
          <p:cNvSpPr txBox="1"/>
          <p:nvPr/>
        </p:nvSpPr>
        <p:spPr>
          <a:xfrm>
            <a:off x="4125272" y="2719782"/>
            <a:ext cx="143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组织机构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部门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55F893BC-705E-4660-A56A-3CECEDF438CB}"/>
              </a:ext>
            </a:extLst>
          </p:cNvPr>
          <p:cNvSpPr/>
          <p:nvPr/>
        </p:nvSpPr>
        <p:spPr>
          <a:xfrm>
            <a:off x="5893236" y="2717144"/>
            <a:ext cx="261259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8083925-C249-4FB0-9129-1D9A78157CAA}"/>
              </a:ext>
            </a:extLst>
          </p:cNvPr>
          <p:cNvCxnSpPr>
            <a:cxnSpLocks/>
          </p:cNvCxnSpPr>
          <p:nvPr/>
        </p:nvCxnSpPr>
        <p:spPr>
          <a:xfrm flipH="1">
            <a:off x="3755866" y="2850979"/>
            <a:ext cx="0" cy="8959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0754D8A-6478-45F0-BD14-FE7F777AC925}"/>
              </a:ext>
            </a:extLst>
          </p:cNvPr>
          <p:cNvCxnSpPr/>
          <p:nvPr/>
        </p:nvCxnSpPr>
        <p:spPr>
          <a:xfrm>
            <a:off x="5549406" y="2873670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63FD310C-3EBF-45C4-9EC2-12E120D78393}"/>
              </a:ext>
            </a:extLst>
          </p:cNvPr>
          <p:cNvSpPr/>
          <p:nvPr/>
        </p:nvSpPr>
        <p:spPr>
          <a:xfrm>
            <a:off x="4034128" y="4009422"/>
            <a:ext cx="1467235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5E13F3B-1983-4807-876A-ED609C151ED8}"/>
              </a:ext>
            </a:extLst>
          </p:cNvPr>
          <p:cNvSpPr txBox="1"/>
          <p:nvPr/>
        </p:nvSpPr>
        <p:spPr>
          <a:xfrm>
            <a:off x="5912319" y="2720108"/>
            <a:ext cx="2520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普通部门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技能组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D692000A-99C8-4692-935A-1AA99AD718F4}"/>
              </a:ext>
            </a:extLst>
          </p:cNvPr>
          <p:cNvCxnSpPr/>
          <p:nvPr/>
        </p:nvCxnSpPr>
        <p:spPr>
          <a:xfrm>
            <a:off x="3760020" y="330444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D383208-F11E-42E0-BDCA-D3AD66A2FB54}"/>
              </a:ext>
            </a:extLst>
          </p:cNvPr>
          <p:cNvSpPr/>
          <p:nvPr/>
        </p:nvSpPr>
        <p:spPr>
          <a:xfrm>
            <a:off x="5226651" y="3137833"/>
            <a:ext cx="722417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909CDA5D-45F8-409B-AD5A-790675105D84}"/>
              </a:ext>
            </a:extLst>
          </p:cNvPr>
          <p:cNvSpPr/>
          <p:nvPr/>
        </p:nvSpPr>
        <p:spPr>
          <a:xfrm>
            <a:off x="4075648" y="3141366"/>
            <a:ext cx="809866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2431D0C-8984-4CC0-B5DB-343A6E861C3A}"/>
              </a:ext>
            </a:extLst>
          </p:cNvPr>
          <p:cNvSpPr txBox="1"/>
          <p:nvPr/>
        </p:nvSpPr>
        <p:spPr>
          <a:xfrm>
            <a:off x="4109220" y="3114417"/>
            <a:ext cx="742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角色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BA89725-5A78-4BFD-8C5D-FFDC340C6080}"/>
              </a:ext>
            </a:extLst>
          </p:cNvPr>
          <p:cNvCxnSpPr/>
          <p:nvPr/>
        </p:nvCxnSpPr>
        <p:spPr>
          <a:xfrm>
            <a:off x="4885514" y="3282481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346F4CDC-6315-4354-BFBB-4DF141C93B3A}"/>
              </a:ext>
            </a:extLst>
          </p:cNvPr>
          <p:cNvSpPr txBox="1"/>
          <p:nvPr/>
        </p:nvSpPr>
        <p:spPr>
          <a:xfrm>
            <a:off x="5196933" y="3120973"/>
            <a:ext cx="742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权限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F886AC86-E911-430C-A7D8-2589DA7DA00C}"/>
              </a:ext>
            </a:extLst>
          </p:cNvPr>
          <p:cNvSpPr/>
          <p:nvPr/>
        </p:nvSpPr>
        <p:spPr>
          <a:xfrm>
            <a:off x="4073804" y="3571421"/>
            <a:ext cx="809867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D6D339B-9710-46D0-849E-1CBBFDED819B}"/>
              </a:ext>
            </a:extLst>
          </p:cNvPr>
          <p:cNvCxnSpPr/>
          <p:nvPr/>
        </p:nvCxnSpPr>
        <p:spPr>
          <a:xfrm>
            <a:off x="3760274" y="3740621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9B146619-FBFC-42A2-9117-16A4A682D911}"/>
              </a:ext>
            </a:extLst>
          </p:cNvPr>
          <p:cNvSpPr txBox="1"/>
          <p:nvPr/>
        </p:nvSpPr>
        <p:spPr>
          <a:xfrm>
            <a:off x="4073804" y="3573672"/>
            <a:ext cx="809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管理员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2E93B20A-A72C-4422-BCE1-832AC5D23E2B}"/>
              </a:ext>
            </a:extLst>
          </p:cNvPr>
          <p:cNvSpPr/>
          <p:nvPr/>
        </p:nvSpPr>
        <p:spPr>
          <a:xfrm>
            <a:off x="5208998" y="3579876"/>
            <a:ext cx="2296701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0485BFD-76EA-4EA8-BAEA-8E87BB7489E8}"/>
              </a:ext>
            </a:extLst>
          </p:cNvPr>
          <p:cNvCxnSpPr/>
          <p:nvPr/>
        </p:nvCxnSpPr>
        <p:spPr>
          <a:xfrm>
            <a:off x="4883651" y="3709320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E4343818-7002-4880-AAEB-BA500C4C34BB}"/>
              </a:ext>
            </a:extLst>
          </p:cNvPr>
          <p:cNvSpPr txBox="1"/>
          <p:nvPr/>
        </p:nvSpPr>
        <p:spPr>
          <a:xfrm>
            <a:off x="5173432" y="3567551"/>
            <a:ext cx="2387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普通管理员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超级管理员</a:t>
            </a: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0F0AEEF4-16E1-4F36-B3D5-1C36F1C6CD41}"/>
              </a:ext>
            </a:extLst>
          </p:cNvPr>
          <p:cNvCxnSpPr>
            <a:cxnSpLocks/>
          </p:cNvCxnSpPr>
          <p:nvPr/>
        </p:nvCxnSpPr>
        <p:spPr>
          <a:xfrm>
            <a:off x="3181110" y="4322586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046AE099-36D0-4552-904F-C42483131956}"/>
              </a:ext>
            </a:extLst>
          </p:cNvPr>
          <p:cNvCxnSpPr>
            <a:cxnSpLocks/>
          </p:cNvCxnSpPr>
          <p:nvPr/>
        </p:nvCxnSpPr>
        <p:spPr>
          <a:xfrm>
            <a:off x="3757013" y="4139537"/>
            <a:ext cx="3007" cy="10891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BB0AB6EB-2D04-460C-8516-DC763FC62918}"/>
              </a:ext>
            </a:extLst>
          </p:cNvPr>
          <p:cNvCxnSpPr>
            <a:cxnSpLocks/>
          </p:cNvCxnSpPr>
          <p:nvPr/>
        </p:nvCxnSpPr>
        <p:spPr>
          <a:xfrm>
            <a:off x="3754927" y="4137330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CB5EFA7C-A8AD-4864-BF88-6DCE8F813B40}"/>
              </a:ext>
            </a:extLst>
          </p:cNvPr>
          <p:cNvSpPr txBox="1"/>
          <p:nvPr/>
        </p:nvSpPr>
        <p:spPr>
          <a:xfrm>
            <a:off x="4088542" y="4015943"/>
            <a:ext cx="143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客服状态管理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A94914E3-21F5-4C80-81D9-7A168F2E7957}"/>
              </a:ext>
            </a:extLst>
          </p:cNvPr>
          <p:cNvSpPr/>
          <p:nvPr/>
        </p:nvSpPr>
        <p:spPr>
          <a:xfrm>
            <a:off x="5821063" y="4004930"/>
            <a:ext cx="249520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22413B32-4F95-4A48-BE7E-3C2D9BD1082D}"/>
              </a:ext>
            </a:extLst>
          </p:cNvPr>
          <p:cNvCxnSpPr>
            <a:cxnSpLocks/>
          </p:cNvCxnSpPr>
          <p:nvPr/>
        </p:nvCxnSpPr>
        <p:spPr>
          <a:xfrm>
            <a:off x="5501363" y="4131914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DDA609DA-72C4-4523-A515-7DC5575C3AB3}"/>
              </a:ext>
            </a:extLst>
          </p:cNvPr>
          <p:cNvSpPr txBox="1"/>
          <p:nvPr/>
        </p:nvSpPr>
        <p:spPr>
          <a:xfrm>
            <a:off x="5875157" y="4004930"/>
            <a:ext cx="2387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就绪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离线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空闲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忙碌</a:t>
            </a: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816182B0-9978-4544-BDDA-F5832188093A}"/>
              </a:ext>
            </a:extLst>
          </p:cNvPr>
          <p:cNvCxnSpPr>
            <a:cxnSpLocks/>
          </p:cNvCxnSpPr>
          <p:nvPr/>
        </p:nvCxnSpPr>
        <p:spPr>
          <a:xfrm>
            <a:off x="3742462" y="4671209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1E3902B0-6AF3-4B98-924E-C98259BEA1F6}"/>
              </a:ext>
            </a:extLst>
          </p:cNvPr>
          <p:cNvSpPr/>
          <p:nvPr/>
        </p:nvSpPr>
        <p:spPr>
          <a:xfrm>
            <a:off x="4060004" y="4554240"/>
            <a:ext cx="1462231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97A3335-3B74-4C4A-82F0-34F473196170}"/>
              </a:ext>
            </a:extLst>
          </p:cNvPr>
          <p:cNvSpPr txBox="1"/>
          <p:nvPr/>
        </p:nvSpPr>
        <p:spPr>
          <a:xfrm>
            <a:off x="4074758" y="4542531"/>
            <a:ext cx="1353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会话管理</a:t>
            </a: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C38D2B69-4A33-4A42-A798-3AA6F7A3897F}"/>
              </a:ext>
            </a:extLst>
          </p:cNvPr>
          <p:cNvCxnSpPr>
            <a:cxnSpLocks/>
          </p:cNvCxnSpPr>
          <p:nvPr/>
        </p:nvCxnSpPr>
        <p:spPr>
          <a:xfrm>
            <a:off x="3763403" y="5219178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597436C0-FAC1-4774-846E-8001E1735512}"/>
              </a:ext>
            </a:extLst>
          </p:cNvPr>
          <p:cNvSpPr/>
          <p:nvPr/>
        </p:nvSpPr>
        <p:spPr>
          <a:xfrm>
            <a:off x="4052130" y="5090661"/>
            <a:ext cx="166655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EF11033-F938-4A34-9A43-871C02EF6E2A}"/>
              </a:ext>
            </a:extLst>
          </p:cNvPr>
          <p:cNvSpPr txBox="1"/>
          <p:nvPr/>
        </p:nvSpPr>
        <p:spPr>
          <a:xfrm>
            <a:off x="4129216" y="5073234"/>
            <a:ext cx="143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机器人助手</a:t>
            </a: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2051DC1E-BB8B-45D3-BDF7-3C40AA90AF46}"/>
              </a:ext>
            </a:extLst>
          </p:cNvPr>
          <p:cNvCxnSpPr>
            <a:cxnSpLocks/>
          </p:cNvCxnSpPr>
          <p:nvPr/>
        </p:nvCxnSpPr>
        <p:spPr>
          <a:xfrm>
            <a:off x="5681073" y="5219178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874872F7-276F-41A2-A701-B0ED435CA591}"/>
              </a:ext>
            </a:extLst>
          </p:cNvPr>
          <p:cNvSpPr/>
          <p:nvPr/>
        </p:nvSpPr>
        <p:spPr>
          <a:xfrm>
            <a:off x="5969799" y="5090661"/>
            <a:ext cx="3780165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BD02DBD-5B84-4F26-AA7F-68686DC09BA5}"/>
              </a:ext>
            </a:extLst>
          </p:cNvPr>
          <p:cNvSpPr txBox="1"/>
          <p:nvPr/>
        </p:nvSpPr>
        <p:spPr>
          <a:xfrm>
            <a:off x="6046886" y="5084385"/>
            <a:ext cx="3535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机器人客服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机器人知识库联想、快捷输入</a:t>
            </a:r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29194AAE-730E-4859-924B-55487A5F6306}"/>
              </a:ext>
            </a:extLst>
          </p:cNvPr>
          <p:cNvCxnSpPr>
            <a:cxnSpLocks/>
          </p:cNvCxnSpPr>
          <p:nvPr/>
        </p:nvCxnSpPr>
        <p:spPr>
          <a:xfrm>
            <a:off x="3181110" y="5645695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1482D713-8173-48C6-A418-9A8AF05CCC0E}"/>
              </a:ext>
            </a:extLst>
          </p:cNvPr>
          <p:cNvSpPr/>
          <p:nvPr/>
        </p:nvSpPr>
        <p:spPr>
          <a:xfrm>
            <a:off x="3623340" y="5515590"/>
            <a:ext cx="3247696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2A1EC1F-8076-478C-A08F-C2E38DCCEA4E}"/>
              </a:ext>
            </a:extLst>
          </p:cNvPr>
          <p:cNvSpPr txBox="1"/>
          <p:nvPr/>
        </p:nvSpPr>
        <p:spPr>
          <a:xfrm>
            <a:off x="3697372" y="5531464"/>
            <a:ext cx="2998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坐席工作质量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满意度评价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C8C54011-BCC4-47C8-9913-2BDAB1462F01}"/>
              </a:ext>
            </a:extLst>
          </p:cNvPr>
          <p:cNvCxnSpPr>
            <a:cxnSpLocks/>
          </p:cNvCxnSpPr>
          <p:nvPr/>
        </p:nvCxnSpPr>
        <p:spPr>
          <a:xfrm>
            <a:off x="5434466" y="4684120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FC374D67-5446-4864-A2E8-62D56AE22FDC}"/>
              </a:ext>
            </a:extLst>
          </p:cNvPr>
          <p:cNvSpPr/>
          <p:nvPr/>
        </p:nvSpPr>
        <p:spPr>
          <a:xfrm>
            <a:off x="5836972" y="4563403"/>
            <a:ext cx="4792928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10D4469-8431-417C-B03E-E6D631FB153D}"/>
              </a:ext>
            </a:extLst>
          </p:cNvPr>
          <p:cNvSpPr txBox="1"/>
          <p:nvPr/>
        </p:nvSpPr>
        <p:spPr>
          <a:xfrm>
            <a:off x="5841934" y="4563324"/>
            <a:ext cx="4792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坐席自动分配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ACD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转接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服务小结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坐席监控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坐席设置</a:t>
            </a:r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2DAA34D3-4103-46AE-A295-B4A47842F813}"/>
              </a:ext>
            </a:extLst>
          </p:cNvPr>
          <p:cNvCxnSpPr/>
          <p:nvPr/>
        </p:nvCxnSpPr>
        <p:spPr>
          <a:xfrm>
            <a:off x="1789544" y="6165014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FC437C04-A063-4E1E-BD84-0AC3A2EEA410}"/>
              </a:ext>
            </a:extLst>
          </p:cNvPr>
          <p:cNvSpPr/>
          <p:nvPr/>
        </p:nvSpPr>
        <p:spPr>
          <a:xfrm>
            <a:off x="2112860" y="6021430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C425ADC-D712-4AD3-9ABB-E9A963E9900C}"/>
              </a:ext>
            </a:extLst>
          </p:cNvPr>
          <p:cNvSpPr txBox="1"/>
          <p:nvPr/>
        </p:nvSpPr>
        <p:spPr>
          <a:xfrm>
            <a:off x="2125345" y="6044754"/>
            <a:ext cx="1072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系统管理</a:t>
            </a: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0D2A4644-341D-4BC4-A3D8-CAFE0C8BB4B7}"/>
              </a:ext>
            </a:extLst>
          </p:cNvPr>
          <p:cNvCxnSpPr>
            <a:cxnSpLocks/>
          </p:cNvCxnSpPr>
          <p:nvPr/>
        </p:nvCxnSpPr>
        <p:spPr>
          <a:xfrm flipV="1">
            <a:off x="3176798" y="6136498"/>
            <a:ext cx="7314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05D625DF-44AA-42CE-BD14-D7DE980B55F6}"/>
              </a:ext>
            </a:extLst>
          </p:cNvPr>
          <p:cNvSpPr/>
          <p:nvPr/>
        </p:nvSpPr>
        <p:spPr>
          <a:xfrm>
            <a:off x="3630725" y="6022893"/>
            <a:ext cx="5134133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A033283-B5D9-42F9-8191-B62B1DD8ACE9}"/>
              </a:ext>
            </a:extLst>
          </p:cNvPr>
          <p:cNvSpPr txBox="1"/>
          <p:nvPr/>
        </p:nvSpPr>
        <p:spPr>
          <a:xfrm>
            <a:off x="3747475" y="6011192"/>
            <a:ext cx="501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系统设置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字典管理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智能机器人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5C27F23B-9BDC-4D50-8143-5BAAB474C35B}"/>
              </a:ext>
            </a:extLst>
          </p:cNvPr>
          <p:cNvSpPr/>
          <p:nvPr/>
        </p:nvSpPr>
        <p:spPr>
          <a:xfrm>
            <a:off x="3630725" y="6477578"/>
            <a:ext cx="5635938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89B07E5-BBD5-4E18-AF0F-AE00FA00FFB6}"/>
              </a:ext>
            </a:extLst>
          </p:cNvPr>
          <p:cNvSpPr/>
          <p:nvPr/>
        </p:nvSpPr>
        <p:spPr>
          <a:xfrm>
            <a:off x="2104229" y="6468741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AA080ED-E592-43AB-83D3-D5E6670B8BE4}"/>
              </a:ext>
            </a:extLst>
          </p:cNvPr>
          <p:cNvCxnSpPr/>
          <p:nvPr/>
        </p:nvCxnSpPr>
        <p:spPr>
          <a:xfrm>
            <a:off x="1797765" y="6644945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3A8DE83-B268-4816-ADFB-4EBE3485AC16}"/>
              </a:ext>
            </a:extLst>
          </p:cNvPr>
          <p:cNvSpPr txBox="1"/>
          <p:nvPr/>
        </p:nvSpPr>
        <p:spPr>
          <a:xfrm>
            <a:off x="2161417" y="6472876"/>
            <a:ext cx="996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Rest APIs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3A049314-1EE1-433D-802D-E32097BBF130}"/>
              </a:ext>
            </a:extLst>
          </p:cNvPr>
          <p:cNvCxnSpPr>
            <a:cxnSpLocks/>
          </p:cNvCxnSpPr>
          <p:nvPr/>
        </p:nvCxnSpPr>
        <p:spPr>
          <a:xfrm flipV="1">
            <a:off x="3094606" y="6644945"/>
            <a:ext cx="7314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415119A6-F6CB-4CEE-836F-03827120987C}"/>
              </a:ext>
            </a:extLst>
          </p:cNvPr>
          <p:cNvSpPr txBox="1"/>
          <p:nvPr/>
        </p:nvSpPr>
        <p:spPr>
          <a:xfrm>
            <a:off x="3753458" y="6471341"/>
            <a:ext cx="5409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联系人管理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获得访客列表等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30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余个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REST APIs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80419802-DD5E-43BB-A2DC-99CA3A067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3128FF86-29DF-49FC-A714-3AE0CE125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" y="3224022"/>
            <a:ext cx="1315823" cy="4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2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520BF5F-F4AD-F343-87ED-04F158E9A513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D6EABB74-A06B-334D-AA51-5D77468B0A27}"/>
              </a:ext>
            </a:extLst>
          </p:cNvPr>
          <p:cNvSpPr/>
          <p:nvPr/>
        </p:nvSpPr>
        <p:spPr>
          <a:xfrm>
            <a:off x="0" y="3966897"/>
            <a:ext cx="12192000" cy="1720271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14">
            <a:extLst>
              <a:ext uri="{FF2B5EF4-FFF2-40B4-BE49-F238E27FC236}">
                <a16:creationId xmlns:a16="http://schemas.microsoft.com/office/drawing/2014/main" id="{058728C2-4EC5-2543-B9C3-106D6C437683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5" name="文本框 9">
              <a:extLst>
                <a:ext uri="{FF2B5EF4-FFF2-40B4-BE49-F238E27FC236}">
                  <a16:creationId xmlns:a16="http://schemas.microsoft.com/office/drawing/2014/main" id="{94AFD6C5-6107-D14C-91A8-54300A46D096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6" name="文本框 10">
              <a:extLst>
                <a:ext uri="{FF2B5EF4-FFF2-40B4-BE49-F238E27FC236}">
                  <a16:creationId xmlns:a16="http://schemas.microsoft.com/office/drawing/2014/main" id="{5311BC4D-C6F8-B341-8193-BB5BE3CB00D0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13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" name="文本框 11">
              <a:extLst>
                <a:ext uri="{FF2B5EF4-FFF2-40B4-BE49-F238E27FC236}">
                  <a16:creationId xmlns:a16="http://schemas.microsoft.com/office/drawing/2014/main" id="{8C0F4AA4-19FF-0249-B7A9-E96EA45A95A0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8" name="直接连接符 13">
              <a:extLst>
                <a:ext uri="{FF2B5EF4-FFF2-40B4-BE49-F238E27FC236}">
                  <a16:creationId xmlns:a16="http://schemas.microsoft.com/office/drawing/2014/main" id="{0CEE3287-4749-3A43-B620-FBA4770931C8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644B9A14-C499-D14C-8D7C-084F47CA1B5B}"/>
              </a:ext>
            </a:extLst>
          </p:cNvPr>
          <p:cNvCxnSpPr>
            <a:cxnSpLocks/>
          </p:cNvCxnSpPr>
          <p:nvPr/>
        </p:nvCxnSpPr>
        <p:spPr>
          <a:xfrm>
            <a:off x="4016254" y="4265747"/>
            <a:ext cx="0" cy="56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D3EBC7A4-1769-644C-916E-DF355B371315}"/>
              </a:ext>
            </a:extLst>
          </p:cNvPr>
          <p:cNvCxnSpPr>
            <a:cxnSpLocks/>
          </p:cNvCxnSpPr>
          <p:nvPr/>
        </p:nvCxnSpPr>
        <p:spPr>
          <a:xfrm>
            <a:off x="7952774" y="4265747"/>
            <a:ext cx="0" cy="56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8">
            <a:extLst>
              <a:ext uri="{FF2B5EF4-FFF2-40B4-BE49-F238E27FC236}">
                <a16:creationId xmlns:a16="http://schemas.microsoft.com/office/drawing/2014/main" id="{B33E75E6-0461-1841-B7DD-C5A3395E4C3D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9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pic>
        <p:nvPicPr>
          <p:cNvPr id="18" name="Picture 2" descr="Monitor.png">
            <a:extLst>
              <a:ext uri="{FF2B5EF4-FFF2-40B4-BE49-F238E27FC236}">
                <a16:creationId xmlns:a16="http://schemas.microsoft.com/office/drawing/2014/main" id="{11F24A0E-F700-8A4F-B3D2-792D511B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7" y="3063487"/>
            <a:ext cx="2265680" cy="2031405"/>
          </a:xfrm>
          <a:prstGeom prst="rect">
            <a:avLst/>
          </a:prstGeom>
        </p:spPr>
      </p:pic>
      <p:pic>
        <p:nvPicPr>
          <p:cNvPr id="19" name="Picture 2" descr="Monitor.png">
            <a:extLst>
              <a:ext uri="{FF2B5EF4-FFF2-40B4-BE49-F238E27FC236}">
                <a16:creationId xmlns:a16="http://schemas.microsoft.com/office/drawing/2014/main" id="{F47E0617-CCD6-7940-B9C6-F95B7A1B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91" y="3058200"/>
            <a:ext cx="2265680" cy="2031405"/>
          </a:xfrm>
          <a:prstGeom prst="rect">
            <a:avLst/>
          </a:prstGeom>
        </p:spPr>
      </p:pic>
      <p:sp>
        <p:nvSpPr>
          <p:cNvPr id="21" name="文本框 16">
            <a:extLst>
              <a:ext uri="{FF2B5EF4-FFF2-40B4-BE49-F238E27FC236}">
                <a16:creationId xmlns:a16="http://schemas.microsoft.com/office/drawing/2014/main" id="{394A905D-6625-44BA-BE5E-EC34977EB12C}"/>
              </a:ext>
            </a:extLst>
          </p:cNvPr>
          <p:cNvSpPr txBox="1"/>
          <p:nvPr/>
        </p:nvSpPr>
        <p:spPr>
          <a:xfrm>
            <a:off x="1510413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EASY TO INTEGRATED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72C2473C-8B6A-4770-A445-B3A0242E816D}"/>
              </a:ext>
            </a:extLst>
          </p:cNvPr>
          <p:cNvSpPr txBox="1"/>
          <p:nvPr/>
        </p:nvSpPr>
        <p:spPr>
          <a:xfrm>
            <a:off x="1510414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易于</a:t>
            </a:r>
            <a:r>
              <a:rPr lang="zh-CN" altLang="en-US" sz="24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集成</a:t>
            </a:r>
          </a:p>
        </p:txBody>
      </p:sp>
      <p:pic>
        <p:nvPicPr>
          <p:cNvPr id="23" name="Picture 2" descr="Monitor.png">
            <a:extLst>
              <a:ext uri="{FF2B5EF4-FFF2-40B4-BE49-F238E27FC236}">
                <a16:creationId xmlns:a16="http://schemas.microsoft.com/office/drawing/2014/main" id="{8EEA7C77-1F8B-47B3-8756-50694050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244" y="3058199"/>
            <a:ext cx="2265680" cy="2031405"/>
          </a:xfrm>
          <a:prstGeom prst="rect">
            <a:avLst/>
          </a:prstGeom>
        </p:spPr>
      </p:pic>
      <p:sp>
        <p:nvSpPr>
          <p:cNvPr id="24" name="矩形: 圆角 1">
            <a:extLst>
              <a:ext uri="{FF2B5EF4-FFF2-40B4-BE49-F238E27FC236}">
                <a16:creationId xmlns:a16="http://schemas.microsoft.com/office/drawing/2014/main" id="{8E4D08BA-590E-4B99-8CBF-3AC02C19262D}"/>
              </a:ext>
            </a:extLst>
          </p:cNvPr>
          <p:cNvSpPr/>
          <p:nvPr/>
        </p:nvSpPr>
        <p:spPr>
          <a:xfrm>
            <a:off x="1597308" y="1683607"/>
            <a:ext cx="1867711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1</a:t>
            </a:r>
            <a:endParaRPr lang="zh-CN" altLang="en-US" dirty="0"/>
          </a:p>
        </p:txBody>
      </p:sp>
      <p:sp>
        <p:nvSpPr>
          <p:cNvPr id="25" name="矩形: 圆角 1">
            <a:extLst>
              <a:ext uri="{FF2B5EF4-FFF2-40B4-BE49-F238E27FC236}">
                <a16:creationId xmlns:a16="http://schemas.microsoft.com/office/drawing/2014/main" id="{D828393B-C08A-48ED-9127-FC39735C4BB1}"/>
              </a:ext>
            </a:extLst>
          </p:cNvPr>
          <p:cNvSpPr/>
          <p:nvPr/>
        </p:nvSpPr>
        <p:spPr>
          <a:xfrm>
            <a:off x="5162143" y="1731940"/>
            <a:ext cx="1867711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2</a:t>
            </a:r>
            <a:endParaRPr lang="zh-CN" altLang="en-US" dirty="0"/>
          </a:p>
        </p:txBody>
      </p:sp>
      <p:sp>
        <p:nvSpPr>
          <p:cNvPr id="26" name="矩形: 圆角 1">
            <a:extLst>
              <a:ext uri="{FF2B5EF4-FFF2-40B4-BE49-F238E27FC236}">
                <a16:creationId xmlns:a16="http://schemas.microsoft.com/office/drawing/2014/main" id="{5A8E6F06-CA57-4793-B0F4-79CF58FBE60C}"/>
              </a:ext>
            </a:extLst>
          </p:cNvPr>
          <p:cNvSpPr/>
          <p:nvPr/>
        </p:nvSpPr>
        <p:spPr>
          <a:xfrm>
            <a:off x="8726978" y="1757296"/>
            <a:ext cx="1867711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BCE827-A5F4-4268-8C7C-45FD4F2A72D8}"/>
              </a:ext>
            </a:extLst>
          </p:cNvPr>
          <p:cNvSpPr txBox="1"/>
          <p:nvPr/>
        </p:nvSpPr>
        <p:spPr>
          <a:xfrm>
            <a:off x="1114878" y="2195952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决策：私有部署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云服务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执行部署（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小时）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B3C82FC-E904-46F7-B1EF-F165F40187B9}"/>
              </a:ext>
            </a:extLst>
          </p:cNvPr>
          <p:cNvSpPr txBox="1"/>
          <p:nvPr/>
        </p:nvSpPr>
        <p:spPr>
          <a:xfrm>
            <a:off x="4895527" y="217368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系统初始化，配置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分钟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–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天）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49E28D-B38E-4FFF-9F90-A69D048603EE}"/>
              </a:ext>
            </a:extLst>
          </p:cNvPr>
          <p:cNvSpPr txBox="1"/>
          <p:nvPr/>
        </p:nvSpPr>
        <p:spPr>
          <a:xfrm>
            <a:off x="4981122" y="2722307"/>
            <a:ext cx="2265680" cy="28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取决于规划渠道和组织架构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692349-E588-4172-8AB4-190A889901AB}"/>
              </a:ext>
            </a:extLst>
          </p:cNvPr>
          <p:cNvSpPr txBox="1"/>
          <p:nvPr/>
        </p:nvSpPr>
        <p:spPr>
          <a:xfrm>
            <a:off x="8705374" y="2217502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集成渠道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分钟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– 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天）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99F256-B05E-431A-946B-749F5EE8C6FD}"/>
              </a:ext>
            </a:extLst>
          </p:cNvPr>
          <p:cNvSpPr txBox="1"/>
          <p:nvPr/>
        </p:nvSpPr>
        <p:spPr>
          <a:xfrm>
            <a:off x="8811442" y="2722307"/>
            <a:ext cx="2265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取决于渠道对接和上线流程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26" name="Picture 2" descr="Steam Community :: Guide :: Tracking Decision Flow">
            <a:extLst>
              <a:ext uri="{FF2B5EF4-FFF2-40B4-BE49-F238E27FC236}">
                <a16:creationId xmlns:a16="http://schemas.microsoft.com/office/drawing/2014/main" id="{B7A75680-FE65-480F-83E3-932F8F2D9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8" t="8480" r="4494" b="21042"/>
          <a:stretch/>
        </p:blipFill>
        <p:spPr bwMode="auto">
          <a:xfrm>
            <a:off x="975218" y="3168794"/>
            <a:ext cx="2134070" cy="130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C998D4-51A1-47F6-B59A-F8813AF1E0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040"/>
          <a:stretch/>
        </p:blipFill>
        <p:spPr>
          <a:xfrm>
            <a:off x="4958820" y="3133033"/>
            <a:ext cx="2127779" cy="13421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375680-F135-4216-8E6A-F9C59BCAA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2496" y="3143632"/>
            <a:ext cx="2102324" cy="1331527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C138C70-71D6-4951-9086-3D66557B892F}"/>
              </a:ext>
            </a:extLst>
          </p:cNvPr>
          <p:cNvSpPr txBox="1"/>
          <p:nvPr/>
        </p:nvSpPr>
        <p:spPr>
          <a:xfrm>
            <a:off x="8886696" y="4265747"/>
            <a:ext cx="7762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Facebook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40D7CE6-0525-44AF-AD65-348657FBA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6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EE15BD9B-5DF1-4256-B2E3-A9EDC2C324F6}"/>
              </a:ext>
            </a:extLst>
          </p:cNvPr>
          <p:cNvSpPr txBox="1"/>
          <p:nvPr/>
        </p:nvSpPr>
        <p:spPr>
          <a:xfrm>
            <a:off x="1510413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CHALLENGES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IN THE MARKET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C38CB5FC-C37B-4561-ADB9-D4C5F3F95516}"/>
              </a:ext>
            </a:extLst>
          </p:cNvPr>
          <p:cNvSpPr txBox="1"/>
          <p:nvPr/>
        </p:nvSpPr>
        <p:spPr>
          <a:xfrm>
            <a:off x="1510414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面临市场</a:t>
            </a:r>
            <a:r>
              <a:rPr lang="zh-CN" altLang="en-US" sz="24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挑战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286153D0-3439-45BF-9755-0CD35E9AD77D}"/>
              </a:ext>
            </a:extLst>
          </p:cNvPr>
          <p:cNvSpPr/>
          <p:nvPr/>
        </p:nvSpPr>
        <p:spPr>
          <a:xfrm>
            <a:off x="-485053" y="10291"/>
            <a:ext cx="266402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10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3C81DD-8D21-4C70-A6B8-A8498B2B41CA}"/>
              </a:ext>
            </a:extLst>
          </p:cNvPr>
          <p:cNvSpPr/>
          <p:nvPr/>
        </p:nvSpPr>
        <p:spPr>
          <a:xfrm>
            <a:off x="0" y="1872340"/>
            <a:ext cx="12192000" cy="3980979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BE38B8CC-0988-47D1-81AA-78D74BD37DB3}"/>
              </a:ext>
            </a:extLst>
          </p:cNvPr>
          <p:cNvSpPr/>
          <p:nvPr/>
        </p:nvSpPr>
        <p:spPr>
          <a:xfrm>
            <a:off x="4529141" y="1687674"/>
            <a:ext cx="3133717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6C4CDB-9FA4-4271-84B1-ED427DF3BA4C}"/>
              </a:ext>
            </a:extLst>
          </p:cNvPr>
          <p:cNvSpPr txBox="1"/>
          <p:nvPr/>
        </p:nvSpPr>
        <p:spPr>
          <a:xfrm>
            <a:off x="4827106" y="1687674"/>
            <a:ext cx="275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</a:rPr>
              <a:t>如何应对？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34ADFD7-2EAA-4258-85D9-170E5CB65469}"/>
              </a:ext>
            </a:extLst>
          </p:cNvPr>
          <p:cNvCxnSpPr/>
          <p:nvPr/>
        </p:nvCxnSpPr>
        <p:spPr>
          <a:xfrm>
            <a:off x="3140765" y="2922657"/>
            <a:ext cx="0" cy="2199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E2E4D7C-BDB7-49F6-B6CC-E32E09BD2871}"/>
              </a:ext>
            </a:extLst>
          </p:cNvPr>
          <p:cNvCxnSpPr/>
          <p:nvPr/>
        </p:nvCxnSpPr>
        <p:spPr>
          <a:xfrm>
            <a:off x="6105386" y="2922657"/>
            <a:ext cx="0" cy="2199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80E4FCF-4E98-4450-BCA2-162C180E238A}"/>
              </a:ext>
            </a:extLst>
          </p:cNvPr>
          <p:cNvCxnSpPr/>
          <p:nvPr/>
        </p:nvCxnSpPr>
        <p:spPr>
          <a:xfrm>
            <a:off x="9140686" y="2925010"/>
            <a:ext cx="0" cy="2199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BDCD00B5-6F4B-48DB-9224-EDCB97F48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13" y="2908300"/>
            <a:ext cx="1282700" cy="12827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CBFF91-A514-48F9-838F-D5A8F9BCD8DB}"/>
              </a:ext>
            </a:extLst>
          </p:cNvPr>
          <p:cNvSpPr txBox="1"/>
          <p:nvPr/>
        </p:nvSpPr>
        <p:spPr>
          <a:xfrm>
            <a:off x="3839594" y="44423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客户获取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10620A-AC2C-461F-AF95-DC028EC47F8B}"/>
              </a:ext>
            </a:extLst>
          </p:cNvPr>
          <p:cNvSpPr txBox="1"/>
          <p:nvPr/>
        </p:nvSpPr>
        <p:spPr>
          <a:xfrm>
            <a:off x="3741833" y="49529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难度越来越大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5A58B7-5287-4BD6-8064-A73FB996F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34" y="2810386"/>
            <a:ext cx="1380614" cy="138061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DF9F34F-4472-4721-821C-7F4BB9F8F562}"/>
              </a:ext>
            </a:extLst>
          </p:cNvPr>
          <p:cNvSpPr txBox="1"/>
          <p:nvPr/>
        </p:nvSpPr>
        <p:spPr>
          <a:xfrm>
            <a:off x="6899068" y="44419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客服人员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D59BA1-1CD0-4D4B-8CBE-28C075E92933}"/>
              </a:ext>
            </a:extLst>
          </p:cNvPr>
          <p:cNvSpPr txBox="1"/>
          <p:nvPr/>
        </p:nvSpPr>
        <p:spPr>
          <a:xfrm>
            <a:off x="6866108" y="49529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成本越来越高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D2821AB-9BE6-4527-A60E-891AB42D0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69" y="2908300"/>
            <a:ext cx="1380507" cy="138050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CF9322-D481-449C-ABCD-7A52033A187D}"/>
              </a:ext>
            </a:extLst>
          </p:cNvPr>
          <p:cNvSpPr txBox="1"/>
          <p:nvPr/>
        </p:nvSpPr>
        <p:spPr>
          <a:xfrm>
            <a:off x="10051084" y="44542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客户维护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CDE99F-05F8-45A1-B7B7-E598B8166086}"/>
              </a:ext>
            </a:extLst>
          </p:cNvPr>
          <p:cNvSpPr txBox="1"/>
          <p:nvPr/>
        </p:nvSpPr>
        <p:spPr>
          <a:xfrm>
            <a:off x="9782468" y="49529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提升续约率、复购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0A38F52-DBF4-4A04-A210-5BC08F567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7" y="2922657"/>
            <a:ext cx="1454061" cy="145406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58F1846-31F3-425C-BF36-0B8C33F58C5E}"/>
              </a:ext>
            </a:extLst>
          </p:cNvPr>
          <p:cNvSpPr txBox="1"/>
          <p:nvPr/>
        </p:nvSpPr>
        <p:spPr>
          <a:xfrm>
            <a:off x="887756" y="4441954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竞争激烈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CCEABD-21C0-4EBB-AA14-F1C9A6B13EA9}"/>
              </a:ext>
            </a:extLst>
          </p:cNvPr>
          <p:cNvSpPr txBox="1"/>
          <p:nvPr/>
        </p:nvSpPr>
        <p:spPr>
          <a:xfrm>
            <a:off x="840963" y="4940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环境快速变化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9159338-02C7-4A5B-A98B-048CB5A9E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  <p:grpSp>
        <p:nvGrpSpPr>
          <p:cNvPr id="24" name="组合 14">
            <a:extLst>
              <a:ext uri="{FF2B5EF4-FFF2-40B4-BE49-F238E27FC236}">
                <a16:creationId xmlns:a16="http://schemas.microsoft.com/office/drawing/2014/main" id="{DD7A8AE8-1615-47C5-B328-47C39DF2F63B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26" name="文本框 9">
              <a:extLst>
                <a:ext uri="{FF2B5EF4-FFF2-40B4-BE49-F238E27FC236}">
                  <a16:creationId xmlns:a16="http://schemas.microsoft.com/office/drawing/2014/main" id="{853C4E2D-6598-42DD-8175-C966206C5148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3933C8AC-F81D-4FBD-B5F7-3A6B6D8176A0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14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1" name="文本框 11">
              <a:extLst>
                <a:ext uri="{FF2B5EF4-FFF2-40B4-BE49-F238E27FC236}">
                  <a16:creationId xmlns:a16="http://schemas.microsoft.com/office/drawing/2014/main" id="{A7A65361-9886-49FE-BF5D-BFBEE31E8751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32" name="直接连接符 13">
              <a:extLst>
                <a:ext uri="{FF2B5EF4-FFF2-40B4-BE49-F238E27FC236}">
                  <a16:creationId xmlns:a16="http://schemas.microsoft.com/office/drawing/2014/main" id="{3E1091FB-41A3-4891-A155-93CAA2EC2414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433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7F5D2C1-7914-4CED-BB1C-F535E68C8FFA}"/>
              </a:ext>
            </a:extLst>
          </p:cNvPr>
          <p:cNvSpPr/>
          <p:nvPr/>
        </p:nvSpPr>
        <p:spPr>
          <a:xfrm>
            <a:off x="0" y="-101600"/>
            <a:ext cx="12192000" cy="6976761"/>
          </a:xfrm>
          <a:prstGeom prst="rect">
            <a:avLst/>
          </a:prstGeom>
          <a:gradFill>
            <a:gsLst>
              <a:gs pos="100000">
                <a:srgbClr val="0070C0">
                  <a:alpha val="66000"/>
                </a:srgbClr>
              </a:gs>
              <a:gs pos="0">
                <a:srgbClr val="2F528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7C03D74-7D25-48CF-AA00-3FBAFF10C167}"/>
              </a:ext>
            </a:extLst>
          </p:cNvPr>
          <p:cNvCxnSpPr>
            <a:cxnSpLocks/>
          </p:cNvCxnSpPr>
          <p:nvPr/>
        </p:nvCxnSpPr>
        <p:spPr>
          <a:xfrm>
            <a:off x="4306957" y="662609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FEF3416-0021-4C1A-B5FE-122B5DF8CDF7}"/>
              </a:ext>
            </a:extLst>
          </p:cNvPr>
          <p:cNvSpPr txBox="1"/>
          <p:nvPr/>
        </p:nvSpPr>
        <p:spPr>
          <a:xfrm>
            <a:off x="4678018" y="540600"/>
            <a:ext cx="4493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春松客服 </a:t>
            </a:r>
            <a:r>
              <a:rPr lang="en-US" altLang="zh-CN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90</a:t>
            </a: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天承诺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E0696C-3369-4E61-9E48-1917F561DD0A}"/>
              </a:ext>
            </a:extLst>
          </p:cNvPr>
          <p:cNvSpPr txBox="1"/>
          <p:nvPr/>
        </p:nvSpPr>
        <p:spPr>
          <a:xfrm>
            <a:off x="4678018" y="133216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使用春松客服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90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天内，您将至少获得如下的受益：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0ACAE1-65FB-4DE3-92B7-64959D5A4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17" y="726131"/>
            <a:ext cx="900740" cy="861391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93B48A-0F5D-47D3-B9A0-13EF195E0B83}"/>
              </a:ext>
            </a:extLst>
          </p:cNvPr>
          <p:cNvSpPr/>
          <p:nvPr/>
        </p:nvSpPr>
        <p:spPr>
          <a:xfrm>
            <a:off x="1703313" y="2152630"/>
            <a:ext cx="2974702" cy="7078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主要的 </a:t>
            </a:r>
            <a:r>
              <a:rPr lang="en-US" altLang="zh-CN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KPI </a:t>
            </a:r>
            <a:r>
              <a:rPr lang="zh-CN" altLang="en-US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9EE5360-3493-407B-B150-3EDA016DFAB2}"/>
              </a:ext>
            </a:extLst>
          </p:cNvPr>
          <p:cNvSpPr/>
          <p:nvPr/>
        </p:nvSpPr>
        <p:spPr>
          <a:xfrm>
            <a:off x="6331432" y="2177558"/>
            <a:ext cx="2974702" cy="6829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2000" dirty="0">
              <a:solidFill>
                <a:srgbClr val="1534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1370E-7411-4B65-9A47-9CD58AE3A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3255739"/>
            <a:ext cx="262081" cy="2620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15DC4E-CF5B-47C0-922D-7BC3C3CAD2A2}"/>
              </a:ext>
            </a:extLst>
          </p:cNvPr>
          <p:cNvSpPr txBox="1"/>
          <p:nvPr/>
        </p:nvSpPr>
        <p:spPr>
          <a:xfrm>
            <a:off x="1598141" y="3172463"/>
            <a:ext cx="2310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客户投诉减少至少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B31606-A0EC-4A9D-AF37-0F56B868B6CA}"/>
              </a:ext>
            </a:extLst>
          </p:cNvPr>
          <p:cNvSpPr txBox="1"/>
          <p:nvPr/>
        </p:nvSpPr>
        <p:spPr>
          <a:xfrm>
            <a:off x="1598141" y="4024609"/>
            <a:ext cx="278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服务等待时长减少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256B11-12A9-41E6-B52B-152FD87DF838}"/>
              </a:ext>
            </a:extLst>
          </p:cNvPr>
          <p:cNvSpPr txBox="1"/>
          <p:nvPr/>
        </p:nvSpPr>
        <p:spPr>
          <a:xfrm>
            <a:off x="1598141" y="4905780"/>
            <a:ext cx="3541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以上常见问题由机器人完成接待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1EBC5F-6754-43FA-A33D-511EFB3A012C}"/>
              </a:ext>
            </a:extLst>
          </p:cNvPr>
          <p:cNvSpPr txBox="1"/>
          <p:nvPr/>
        </p:nvSpPr>
        <p:spPr>
          <a:xfrm>
            <a:off x="1598141" y="5656327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以上的人力成本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DD2576-F71F-499A-A816-6AA68EB436F5}"/>
              </a:ext>
            </a:extLst>
          </p:cNvPr>
          <p:cNvSpPr txBox="1"/>
          <p:nvPr/>
        </p:nvSpPr>
        <p:spPr>
          <a:xfrm>
            <a:off x="6781859" y="2299933"/>
            <a:ext cx="2275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如何做到？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D1AB67-DE7C-4887-8550-726DC949A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1" y="3185000"/>
            <a:ext cx="238236" cy="2382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172B22B-0ECC-44FE-A322-00DA11B18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0" y="4061001"/>
            <a:ext cx="239087" cy="23908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078CE36-D041-4DDD-94FA-EDF8739C1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63" y="4933848"/>
            <a:ext cx="239087" cy="2390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8E7B665-026F-41D7-8EE5-E7BACC273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63" y="5680945"/>
            <a:ext cx="239087" cy="23908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2840456-B095-43FB-B71A-7AC3DDEFD035}"/>
              </a:ext>
            </a:extLst>
          </p:cNvPr>
          <p:cNvSpPr txBox="1"/>
          <p:nvPr/>
        </p:nvSpPr>
        <p:spPr>
          <a:xfrm>
            <a:off x="5916088" y="3119844"/>
            <a:ext cx="58259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基于策略快速为接入访客分配坐席，机器人助手提升客服人员工作效率，客服转接，客服监控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8079819-3F0C-46E8-BA73-3E9381FAC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4119800"/>
            <a:ext cx="262081" cy="26208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B9ED1A9-E9CE-48A7-95C4-231F6618F392}"/>
              </a:ext>
            </a:extLst>
          </p:cNvPr>
          <p:cNvSpPr txBox="1"/>
          <p:nvPr/>
        </p:nvSpPr>
        <p:spPr>
          <a:xfrm>
            <a:off x="5916088" y="3983905"/>
            <a:ext cx="58259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坐席人员状态的细粒度管理，批量分配访客给坐席人员，基于技能组弹屏通知，自动为历史访客关联联系人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1A9C8C1-1DD2-4B1B-8DE5-B15082D33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4939197"/>
            <a:ext cx="262081" cy="26208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D031EA1-BFF2-483F-8C27-9D1BE5614B5C}"/>
              </a:ext>
            </a:extLst>
          </p:cNvPr>
          <p:cNvSpPr txBox="1"/>
          <p:nvPr/>
        </p:nvSpPr>
        <p:spPr>
          <a:xfrm>
            <a:off x="5916088" y="4803302"/>
            <a:ext cx="58259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使用对话历史，进行机器学习分析，迭代优化，支持项目在无历史数据情况下启动，收集用户的帮助反馈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C74188C-06B6-4EBD-911A-F7C36F442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5730764"/>
            <a:ext cx="262081" cy="26208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8A2D3C2-17BF-4AE4-9BD9-2B4B2310899B}"/>
              </a:ext>
            </a:extLst>
          </p:cNvPr>
          <p:cNvSpPr txBox="1"/>
          <p:nvPr/>
        </p:nvSpPr>
        <p:spPr>
          <a:xfrm>
            <a:off x="5916088" y="5607569"/>
            <a:ext cx="582597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高级客服监控，工作负荷统计，机器人知识库辅助等降低培训成本，提升单位时间内服务访客数量，更少的人工客服，更高的客户满意度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7A6D66D-CE79-43DA-9633-50F9DD914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  <p:grpSp>
        <p:nvGrpSpPr>
          <p:cNvPr id="37" name="组合 14">
            <a:extLst>
              <a:ext uri="{FF2B5EF4-FFF2-40B4-BE49-F238E27FC236}">
                <a16:creationId xmlns:a16="http://schemas.microsoft.com/office/drawing/2014/main" id="{87EFE843-DE59-44ED-B8A2-459AB7656EC4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46013A5-A0FC-472F-9F75-566A3CC6B89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B16C610-663A-4499-A331-066801FE342D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51A28F0-1A20-4BA2-83BA-CC4505537D45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41" name="直接连接符 13">
              <a:extLst>
                <a:ext uri="{FF2B5EF4-FFF2-40B4-BE49-F238E27FC236}">
                  <a16:creationId xmlns:a16="http://schemas.microsoft.com/office/drawing/2014/main" id="{E69E5DAA-C9E6-4B3F-83DB-EC5D3631038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64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44755" y="1"/>
            <a:ext cx="12519100" cy="739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: 形状 8"/>
          <p:cNvSpPr/>
          <p:nvPr/>
        </p:nvSpPr>
        <p:spPr>
          <a:xfrm>
            <a:off x="-168366" y="380555"/>
            <a:ext cx="12528732" cy="7013303"/>
          </a:xfrm>
          <a:custGeom>
            <a:avLst/>
            <a:gdLst>
              <a:gd name="connsiteX0" fmla="*/ 0 w 9396549"/>
              <a:gd name="connsiteY0" fmla="*/ 2943497 h 5259977"/>
              <a:gd name="connsiteX1" fmla="*/ 9387840 w 9396549"/>
              <a:gd name="connsiteY1" fmla="*/ 0 h 5259977"/>
              <a:gd name="connsiteX2" fmla="*/ 9396549 w 9396549"/>
              <a:gd name="connsiteY2" fmla="*/ 5259977 h 5259977"/>
              <a:gd name="connsiteX3" fmla="*/ 0 w 9396549"/>
              <a:gd name="connsiteY3" fmla="*/ 5233851 h 5259977"/>
              <a:gd name="connsiteX4" fmla="*/ 0 w 9396549"/>
              <a:gd name="connsiteY4" fmla="*/ 2943497 h 525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6549" h="5259977">
                <a:moveTo>
                  <a:pt x="0" y="2943497"/>
                </a:moveTo>
                <a:lnTo>
                  <a:pt x="9387840" y="0"/>
                </a:lnTo>
                <a:lnTo>
                  <a:pt x="9396549" y="5259977"/>
                </a:lnTo>
                <a:lnTo>
                  <a:pt x="0" y="5233851"/>
                </a:lnTo>
                <a:lnTo>
                  <a:pt x="0" y="2943497"/>
                </a:ln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4" name="矩形 1"/>
          <p:cNvSpPr>
            <a:spLocks noChangeArrowheads="1"/>
          </p:cNvSpPr>
          <p:nvPr/>
        </p:nvSpPr>
        <p:spPr bwMode="auto">
          <a:xfrm>
            <a:off x="5269991" y="5777250"/>
            <a:ext cx="6964155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北京市海淀区中关村智造大街 </a:t>
            </a:r>
            <a:r>
              <a:rPr lang="en-US" altLang="zh-CN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G </a:t>
            </a: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座 </a:t>
            </a:r>
            <a:r>
              <a:rPr lang="en-US" altLang="zh-CN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Plug and Play</a:t>
            </a: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（中国）总部</a:t>
            </a:r>
            <a:endParaRPr lang="en-US" altLang="zh-CN" sz="1867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7" name="矩形 1"/>
          <p:cNvSpPr>
            <a:spLocks noChangeArrowheads="1"/>
          </p:cNvSpPr>
          <p:nvPr/>
        </p:nvSpPr>
        <p:spPr bwMode="auto">
          <a:xfrm>
            <a:off x="6944365" y="5193085"/>
            <a:ext cx="6964155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北京华夏春松科技有限公司</a:t>
            </a:r>
            <a:endParaRPr lang="en-US" altLang="zh-CN" sz="1867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5410B779-ACFD-4462-B89A-91C6663DFF66}"/>
              </a:ext>
            </a:extLst>
          </p:cNvPr>
          <p:cNvSpPr/>
          <p:nvPr/>
        </p:nvSpPr>
        <p:spPr>
          <a:xfrm rot="10800000" flipH="1">
            <a:off x="-1078817" y="-74619"/>
            <a:ext cx="14593621" cy="463294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B1A8402-69AA-41E2-97AC-B9630047A84E}"/>
              </a:ext>
            </a:extLst>
          </p:cNvPr>
          <p:cNvSpPr/>
          <p:nvPr/>
        </p:nvSpPr>
        <p:spPr>
          <a:xfrm>
            <a:off x="-496860" y="-120800"/>
            <a:ext cx="14011664" cy="6039573"/>
          </a:xfrm>
          <a:custGeom>
            <a:avLst/>
            <a:gdLst>
              <a:gd name="connsiteX0" fmla="*/ 13349200 w 14011664"/>
              <a:gd name="connsiteY0" fmla="*/ 248405 h 6039573"/>
              <a:gd name="connsiteX1" fmla="*/ 12397730 w 14011664"/>
              <a:gd name="connsiteY1" fmla="*/ 705605 h 6039573"/>
              <a:gd name="connsiteX2" fmla="*/ 12138238 w 14011664"/>
              <a:gd name="connsiteY2" fmla="*/ 1199876 h 6039573"/>
              <a:gd name="connsiteX3" fmla="*/ 11446260 w 14011664"/>
              <a:gd name="connsiteY3" fmla="*/ 1422297 h 6039573"/>
              <a:gd name="connsiteX4" fmla="*/ 10321795 w 14011664"/>
              <a:gd name="connsiteY4" fmla="*/ 2003065 h 6039573"/>
              <a:gd name="connsiteX5" fmla="*/ 9333255 w 14011664"/>
              <a:gd name="connsiteY5" fmla="*/ 3337595 h 6039573"/>
              <a:gd name="connsiteX6" fmla="*/ 7640379 w 14011664"/>
              <a:gd name="connsiteY6" fmla="*/ 3770081 h 6039573"/>
              <a:gd name="connsiteX7" fmla="*/ 6886617 w 14011664"/>
              <a:gd name="connsiteY7" fmla="*/ 4783335 h 6039573"/>
              <a:gd name="connsiteX8" fmla="*/ 5156671 w 14011664"/>
              <a:gd name="connsiteY8" fmla="*/ 5030470 h 6039573"/>
              <a:gd name="connsiteX9" fmla="*/ 3995136 w 14011664"/>
              <a:gd name="connsiteY9" fmla="*/ 5821303 h 6039573"/>
              <a:gd name="connsiteX10" fmla="*/ 1733849 w 14011664"/>
              <a:gd name="connsiteY10" fmla="*/ 5648308 h 6039573"/>
              <a:gd name="connsiteX11" fmla="*/ 547600 w 14011664"/>
              <a:gd name="connsiteY11" fmla="*/ 5957227 h 6039573"/>
              <a:gd name="connsiteX12" fmla="*/ 275752 w 14011664"/>
              <a:gd name="connsiteY12" fmla="*/ 3893649 h 6039573"/>
              <a:gd name="connsiteX13" fmla="*/ 1276649 w 14011664"/>
              <a:gd name="connsiteY13" fmla="*/ 297832 h 6039573"/>
              <a:gd name="connsiteX14" fmla="*/ 13349200 w 14011664"/>
              <a:gd name="connsiteY14" fmla="*/ 248405 h 603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011664" h="6039573">
                <a:moveTo>
                  <a:pt x="13349200" y="248405"/>
                </a:moveTo>
                <a:cubicBezTo>
                  <a:pt x="15202714" y="316367"/>
                  <a:pt x="12599557" y="547027"/>
                  <a:pt x="12397730" y="705605"/>
                </a:cubicBezTo>
                <a:cubicBezTo>
                  <a:pt x="12195903" y="864183"/>
                  <a:pt x="12296816" y="1080427"/>
                  <a:pt x="12138238" y="1199876"/>
                </a:cubicBezTo>
                <a:cubicBezTo>
                  <a:pt x="11979660" y="1319325"/>
                  <a:pt x="11749001" y="1288432"/>
                  <a:pt x="11446260" y="1422297"/>
                </a:cubicBezTo>
                <a:cubicBezTo>
                  <a:pt x="11143519" y="1556162"/>
                  <a:pt x="10673962" y="1683849"/>
                  <a:pt x="10321795" y="2003065"/>
                </a:cubicBezTo>
                <a:cubicBezTo>
                  <a:pt x="9969628" y="2322281"/>
                  <a:pt x="9780158" y="3043092"/>
                  <a:pt x="9333255" y="3337595"/>
                </a:cubicBezTo>
                <a:cubicBezTo>
                  <a:pt x="8886352" y="3632098"/>
                  <a:pt x="8048152" y="3529124"/>
                  <a:pt x="7640379" y="3770081"/>
                </a:cubicBezTo>
                <a:cubicBezTo>
                  <a:pt x="7232606" y="4011038"/>
                  <a:pt x="7300568" y="4573270"/>
                  <a:pt x="6886617" y="4783335"/>
                </a:cubicBezTo>
                <a:cubicBezTo>
                  <a:pt x="6472666" y="4993400"/>
                  <a:pt x="5638584" y="4857475"/>
                  <a:pt x="5156671" y="5030470"/>
                </a:cubicBezTo>
                <a:cubicBezTo>
                  <a:pt x="4674758" y="5203465"/>
                  <a:pt x="4565606" y="5718330"/>
                  <a:pt x="3995136" y="5821303"/>
                </a:cubicBezTo>
                <a:cubicBezTo>
                  <a:pt x="3424666" y="5924276"/>
                  <a:pt x="2308438" y="5625654"/>
                  <a:pt x="1733849" y="5648308"/>
                </a:cubicBezTo>
                <a:cubicBezTo>
                  <a:pt x="1159260" y="5670962"/>
                  <a:pt x="790616" y="6249670"/>
                  <a:pt x="547600" y="5957227"/>
                </a:cubicBezTo>
                <a:cubicBezTo>
                  <a:pt x="304584" y="5664784"/>
                  <a:pt x="154244" y="4836882"/>
                  <a:pt x="275752" y="3893649"/>
                </a:cubicBezTo>
                <a:cubicBezTo>
                  <a:pt x="397260" y="2950417"/>
                  <a:pt x="-904319" y="899194"/>
                  <a:pt x="1276649" y="297832"/>
                </a:cubicBezTo>
                <a:cubicBezTo>
                  <a:pt x="3457616" y="-303530"/>
                  <a:pt x="11495686" y="180443"/>
                  <a:pt x="13349200" y="2484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E99B2493-D577-41AF-B3EC-56EBC5135E1C}"/>
              </a:ext>
            </a:extLst>
          </p:cNvPr>
          <p:cNvSpPr txBox="1">
            <a:spLocks/>
          </p:cNvSpPr>
          <p:nvPr/>
        </p:nvSpPr>
        <p:spPr>
          <a:xfrm>
            <a:off x="2405482" y="1679197"/>
            <a:ext cx="5070223" cy="472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上线开源客服系统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3C14F4F-E90E-4ADC-B12D-78645899200C}"/>
              </a:ext>
            </a:extLst>
          </p:cNvPr>
          <p:cNvSpPr txBox="1">
            <a:spLocks/>
          </p:cNvSpPr>
          <p:nvPr/>
        </p:nvSpPr>
        <p:spPr>
          <a:xfrm>
            <a:off x="2376629" y="329646"/>
            <a:ext cx="3900668" cy="1449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dirty="0">
                <a:solidFill>
                  <a:schemeClr val="accent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春松客服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1A4F4CA-5F77-46B7-A51F-89ABE1017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0" y="616358"/>
            <a:ext cx="1208508" cy="114102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C0D68A-2AF3-4B3D-BE9D-A9C5153DDB19}"/>
              </a:ext>
            </a:extLst>
          </p:cNvPr>
          <p:cNvGrpSpPr/>
          <p:nvPr/>
        </p:nvGrpSpPr>
        <p:grpSpPr>
          <a:xfrm>
            <a:off x="978442" y="2843470"/>
            <a:ext cx="3962151" cy="416688"/>
            <a:chOff x="4140612" y="2233915"/>
            <a:chExt cx="3962151" cy="416688"/>
          </a:xfrm>
          <a:solidFill>
            <a:schemeClr val="bg1">
              <a:lumMod val="95000"/>
            </a:schemeClr>
          </a:solidFill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3260517-2997-4EEB-8800-3C7672D59A63}"/>
                </a:ext>
              </a:extLst>
            </p:cNvPr>
            <p:cNvGrpSpPr/>
            <p:nvPr/>
          </p:nvGrpSpPr>
          <p:grpSpPr>
            <a:xfrm>
              <a:off x="4140612" y="2233915"/>
              <a:ext cx="3856483" cy="416688"/>
              <a:chOff x="4140612" y="2233915"/>
              <a:chExt cx="3856483" cy="416688"/>
            </a:xfrm>
            <a:grpFill/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921B087-2880-4EBB-95A0-597377C7F5A3}"/>
                  </a:ext>
                </a:extLst>
              </p:cNvPr>
              <p:cNvSpPr/>
              <p:nvPr/>
            </p:nvSpPr>
            <p:spPr>
              <a:xfrm>
                <a:off x="4295032" y="2233915"/>
                <a:ext cx="3493263" cy="4166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87E3D0B-F9B2-414D-982F-96BFF0B4EA53}"/>
                  </a:ext>
                </a:extLst>
              </p:cNvPr>
              <p:cNvSpPr/>
              <p:nvPr/>
            </p:nvSpPr>
            <p:spPr>
              <a:xfrm>
                <a:off x="7579495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F82446B-30CB-43AA-9CFF-2ED1BA5B0288}"/>
                  </a:ext>
                </a:extLst>
              </p:cNvPr>
              <p:cNvSpPr/>
              <p:nvPr/>
            </p:nvSpPr>
            <p:spPr>
              <a:xfrm>
                <a:off x="4140612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CE750B1-38A6-4BCF-B1EA-4BCD3F8B72C6}"/>
                </a:ext>
              </a:extLst>
            </p:cNvPr>
            <p:cNvSpPr txBox="1"/>
            <p:nvPr/>
          </p:nvSpPr>
          <p:spPr>
            <a:xfrm>
              <a:off x="5613029" y="2244980"/>
              <a:ext cx="24897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|   www.cskefu.com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043BEEC-95BF-4973-92EC-621A61869D98}"/>
              </a:ext>
            </a:extLst>
          </p:cNvPr>
          <p:cNvSpPr txBox="1"/>
          <p:nvPr/>
        </p:nvSpPr>
        <p:spPr>
          <a:xfrm>
            <a:off x="1244569" y="2898986"/>
            <a:ext cx="116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免费试用</a:t>
            </a:r>
          </a:p>
        </p:txBody>
      </p:sp>
    </p:spTree>
    <p:extLst>
      <p:ext uri="{BB962C8B-B14F-4D97-AF65-F5344CB8AC3E}">
        <p14:creationId xmlns:p14="http://schemas.microsoft.com/office/powerpoint/2010/main" val="6182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2080223"/>
            <a:ext cx="12192000" cy="2009789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015B2B-2282-4194-A2DA-E8EFE716B663}"/>
              </a:ext>
            </a:extLst>
          </p:cNvPr>
          <p:cNvGrpSpPr/>
          <p:nvPr/>
        </p:nvGrpSpPr>
        <p:grpSpPr>
          <a:xfrm>
            <a:off x="1394702" y="5453759"/>
            <a:ext cx="1655180" cy="474562"/>
            <a:chOff x="1006997" y="4988689"/>
            <a:chExt cx="1655180" cy="47456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89D43CB-25F9-4082-9BB2-860203DE1EC3}"/>
                </a:ext>
              </a:extLst>
            </p:cNvPr>
            <p:cNvSpPr/>
            <p:nvPr/>
          </p:nvSpPr>
          <p:spPr>
            <a:xfrm>
              <a:off x="1006997" y="4988689"/>
              <a:ext cx="1655180" cy="47456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A323CA-1219-4F28-BAF9-82E30031AA9A}"/>
                </a:ext>
              </a:extLst>
            </p:cNvPr>
            <p:cNvSpPr txBox="1"/>
            <p:nvPr/>
          </p:nvSpPr>
          <p:spPr>
            <a:xfrm>
              <a:off x="1245725" y="5041304"/>
              <a:ext cx="11777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案例参考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A2EEE2C9-6036-4B8F-8A3F-F6DA870E7F9C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1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71984"/>
            <a:ext cx="5656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WHICH COMPAINES ARE </a:t>
            </a:r>
            <a:r>
              <a:rPr lang="en-US" altLang="zh-CN" sz="2400" b="1" dirty="0">
                <a:solidFill>
                  <a:srgbClr val="0070C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 USE?</a:t>
            </a:r>
            <a:endParaRPr lang="zh-CN" altLang="en-US" sz="2400" b="1" dirty="0">
              <a:solidFill>
                <a:srgbClr val="0070C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4" y="1004681"/>
            <a:ext cx="349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哪些企业在使用？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/>
          <p:nvPr/>
        </p:nvCxnSpPr>
        <p:spPr>
          <a:xfrm>
            <a:off x="6063527" y="2586328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7D17C2-3F79-432C-9169-B0EB8B68FAED}"/>
              </a:ext>
            </a:extLst>
          </p:cNvPr>
          <p:cNvCxnSpPr/>
          <p:nvPr/>
        </p:nvCxnSpPr>
        <p:spPr>
          <a:xfrm>
            <a:off x="7832848" y="2586328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634328E-0960-42FB-8538-DEA8E7C9B5C6}"/>
              </a:ext>
            </a:extLst>
          </p:cNvPr>
          <p:cNvCxnSpPr/>
          <p:nvPr/>
        </p:nvCxnSpPr>
        <p:spPr>
          <a:xfrm>
            <a:off x="10262028" y="2617193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7D16646-D81F-4B91-82D4-EC6D3DDE95A6}"/>
              </a:ext>
            </a:extLst>
          </p:cNvPr>
          <p:cNvSpPr/>
          <p:nvPr/>
        </p:nvSpPr>
        <p:spPr>
          <a:xfrm>
            <a:off x="909589" y="1674229"/>
            <a:ext cx="2728335" cy="281246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F2A0A5-3B9F-42A7-88E3-143B240C60D2}"/>
              </a:ext>
            </a:extLst>
          </p:cNvPr>
          <p:cNvSpPr txBox="1"/>
          <p:nvPr/>
        </p:nvSpPr>
        <p:spPr>
          <a:xfrm>
            <a:off x="4029763" y="2586328"/>
            <a:ext cx="1311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CC1B1F-82C3-4E84-A36B-867070347051}"/>
              </a:ext>
            </a:extLst>
          </p:cNvPr>
          <p:cNvSpPr txBox="1"/>
          <p:nvPr/>
        </p:nvSpPr>
        <p:spPr>
          <a:xfrm>
            <a:off x="4438420" y="32232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企业选择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ACD9EA-52C0-4487-8C9B-713E0867E7A0}"/>
              </a:ext>
            </a:extLst>
          </p:cNvPr>
          <p:cNvSpPr txBox="1"/>
          <p:nvPr/>
        </p:nvSpPr>
        <p:spPr>
          <a:xfrm>
            <a:off x="6223067" y="2590185"/>
            <a:ext cx="77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E733BB-44E3-4045-A423-944CF3CA8CB3}"/>
              </a:ext>
            </a:extLst>
          </p:cNvPr>
          <p:cNvSpPr txBox="1"/>
          <p:nvPr/>
        </p:nvSpPr>
        <p:spPr>
          <a:xfrm>
            <a:off x="6971355" y="27591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余个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ADC46F-B591-4806-A390-9B7B83498AB9}"/>
              </a:ext>
            </a:extLst>
          </p:cNvPr>
          <p:cNvSpPr txBox="1"/>
          <p:nvPr/>
        </p:nvSpPr>
        <p:spPr>
          <a:xfrm>
            <a:off x="6497635" y="32232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应用行业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CB465C5-8AF7-4BC5-A404-AD5112F64FCB}"/>
              </a:ext>
            </a:extLst>
          </p:cNvPr>
          <p:cNvSpPr txBox="1"/>
          <p:nvPr/>
        </p:nvSpPr>
        <p:spPr>
          <a:xfrm>
            <a:off x="7937261" y="2599710"/>
            <a:ext cx="176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A0405CC-8544-4F9E-94AE-8FBED86C29F0}"/>
              </a:ext>
            </a:extLst>
          </p:cNvPr>
          <p:cNvSpPr txBox="1"/>
          <p:nvPr/>
        </p:nvSpPr>
        <p:spPr>
          <a:xfrm>
            <a:off x="9608121" y="27720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768C83-FAEE-43E1-A157-BFBA04FCAEE8}"/>
              </a:ext>
            </a:extLst>
          </p:cNvPr>
          <p:cNvSpPr txBox="1"/>
          <p:nvPr/>
        </p:nvSpPr>
        <p:spPr>
          <a:xfrm>
            <a:off x="8451676" y="32088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企业部署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0C9CD13-7E58-453A-9228-46068DB1F49B}"/>
              </a:ext>
            </a:extLst>
          </p:cNvPr>
          <p:cNvSpPr txBox="1"/>
          <p:nvPr/>
        </p:nvSpPr>
        <p:spPr>
          <a:xfrm>
            <a:off x="5320008" y="275648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C999E77-332B-40C0-B83D-FF09A2AD8942}"/>
              </a:ext>
            </a:extLst>
          </p:cNvPr>
          <p:cNvSpPr txBox="1"/>
          <p:nvPr/>
        </p:nvSpPr>
        <p:spPr>
          <a:xfrm>
            <a:off x="10570585" y="2601556"/>
            <a:ext cx="119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755998-2B57-4EA0-ADDD-79B69DF965C2}"/>
              </a:ext>
            </a:extLst>
          </p:cNvPr>
          <p:cNvSpPr txBox="1"/>
          <p:nvPr/>
        </p:nvSpPr>
        <p:spPr>
          <a:xfrm>
            <a:off x="11344143" y="27850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74FAAB6-C288-480E-84A5-1295EF6BBF28}"/>
              </a:ext>
            </a:extLst>
          </p:cNvPr>
          <p:cNvSpPr txBox="1"/>
          <p:nvPr/>
        </p:nvSpPr>
        <p:spPr>
          <a:xfrm>
            <a:off x="10383835" y="32232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企业级应用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开源客服系统排行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F1CB9C7-9621-42CF-9363-30CE99B1EB44}"/>
              </a:ext>
            </a:extLst>
          </p:cNvPr>
          <p:cNvSpPr txBox="1"/>
          <p:nvPr/>
        </p:nvSpPr>
        <p:spPr>
          <a:xfrm>
            <a:off x="10621577" y="27721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1A3E1A-5C55-47E9-A76C-0F2E30EEA0A2}"/>
              </a:ext>
            </a:extLst>
          </p:cNvPr>
          <p:cNvSpPr txBox="1"/>
          <p:nvPr/>
        </p:nvSpPr>
        <p:spPr>
          <a:xfrm>
            <a:off x="4035510" y="51255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江淮汽车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713DF20-D9F2-45A7-BDA4-1E74DBB6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65" y="4277224"/>
            <a:ext cx="698400" cy="69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3192F74D-5FDC-4AA8-BEF0-0B8323524CA8}"/>
              </a:ext>
            </a:extLst>
          </p:cNvPr>
          <p:cNvSpPr txBox="1"/>
          <p:nvPr/>
        </p:nvSpPr>
        <p:spPr>
          <a:xfrm>
            <a:off x="8155367" y="51250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深圳尔雅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652B0F66-E7A3-4BD2-9C64-352953C1C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303" y="4268934"/>
            <a:ext cx="683171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3DFE35CA-89B9-4FC1-BB50-5262E6CA088B}"/>
              </a:ext>
            </a:extLst>
          </p:cNvPr>
          <p:cNvSpPr txBox="1"/>
          <p:nvPr/>
        </p:nvSpPr>
        <p:spPr>
          <a:xfrm>
            <a:off x="6073381" y="51253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九九互动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5B250458-EE60-4937-9A4D-665D7C10A1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9"/>
          <a:stretch/>
        </p:blipFill>
        <p:spPr>
          <a:xfrm>
            <a:off x="7163646" y="4283947"/>
            <a:ext cx="716547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8EFE357E-0C49-4212-A3EB-39572F971A4E}"/>
              </a:ext>
            </a:extLst>
          </p:cNvPr>
          <p:cNvSpPr txBox="1"/>
          <p:nvPr/>
        </p:nvSpPr>
        <p:spPr>
          <a:xfrm>
            <a:off x="7138238" y="512111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北京雅革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6B8A556F-1A6F-4EF3-B7B5-00C5136D0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991" y="4268934"/>
            <a:ext cx="698140" cy="69814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C6E1E0ED-ED43-4D29-8892-3940F4939609}"/>
              </a:ext>
            </a:extLst>
          </p:cNvPr>
          <p:cNvSpPr txBox="1"/>
          <p:nvPr/>
        </p:nvSpPr>
        <p:spPr>
          <a:xfrm>
            <a:off x="5016762" y="51119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云企互联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370FBF5B-5D3D-48D6-8447-E8BAF8B9B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937" y="4268934"/>
            <a:ext cx="698400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C0E94A0F-1BC3-4C2B-9202-419632404107}"/>
              </a:ext>
            </a:extLst>
          </p:cNvPr>
          <p:cNvSpPr txBox="1"/>
          <p:nvPr/>
        </p:nvSpPr>
        <p:spPr>
          <a:xfrm>
            <a:off x="8955291" y="512111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装备应急之家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31C0821-EC2E-4DF3-8EED-D97490D52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09" y="4277224"/>
            <a:ext cx="690066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14003B43-6A7C-4052-9DDF-ED4984A7A042}"/>
              </a:ext>
            </a:extLst>
          </p:cNvPr>
          <p:cNvSpPr txBox="1"/>
          <p:nvPr/>
        </p:nvSpPr>
        <p:spPr>
          <a:xfrm>
            <a:off x="10149136" y="512474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麥睿資訊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2DA0EB5-302B-47A8-A755-02DE62993F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2128" y="5526050"/>
            <a:ext cx="694733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49440A39-5E7A-4818-8508-DBA4016F8A0C}"/>
              </a:ext>
            </a:extLst>
          </p:cNvPr>
          <p:cNvSpPr txBox="1"/>
          <p:nvPr/>
        </p:nvSpPr>
        <p:spPr>
          <a:xfrm>
            <a:off x="4048638" y="639686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浦江气体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FB53E0B-356B-4ECE-A777-9C7B2965B4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214" y="5548402"/>
            <a:ext cx="665554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CC831710-A668-46F0-98FC-C7AE2A322B31}"/>
              </a:ext>
            </a:extLst>
          </p:cNvPr>
          <p:cNvSpPr txBox="1"/>
          <p:nvPr/>
        </p:nvSpPr>
        <p:spPr>
          <a:xfrm>
            <a:off x="4913037" y="640951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有味生活商城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CD3A6F7-1C0F-43CA-A928-BC9FE50D4CC7}"/>
              </a:ext>
            </a:extLst>
          </p:cNvPr>
          <p:cNvSpPr txBox="1"/>
          <p:nvPr/>
        </p:nvSpPr>
        <p:spPr>
          <a:xfrm>
            <a:off x="6109876" y="641001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德基广场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94FCB394-F1B1-4E9A-BF13-AE79CD9FA2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7121" y="5539753"/>
            <a:ext cx="691021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0F596AD7-B8BE-4146-8AAC-21A7544361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9250" y="5561619"/>
            <a:ext cx="691022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7A58FE97-BF99-4AD6-9E02-2FC3A93DA78F}"/>
              </a:ext>
            </a:extLst>
          </p:cNvPr>
          <p:cNvSpPr txBox="1"/>
          <p:nvPr/>
        </p:nvSpPr>
        <p:spPr>
          <a:xfrm>
            <a:off x="7956494" y="641904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江北新区研创园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567F07A7-CEC6-4D5E-A138-88102216FE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2625" y="5524327"/>
            <a:ext cx="695976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C2798B22-65E3-45A9-927B-DA65E84B8D4E}"/>
              </a:ext>
            </a:extLst>
          </p:cNvPr>
          <p:cNvSpPr txBox="1"/>
          <p:nvPr/>
        </p:nvSpPr>
        <p:spPr>
          <a:xfrm>
            <a:off x="9359993" y="64114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易芽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6EB1CFCF-14F2-4E16-95BE-7AA4D7E9226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361"/>
          <a:stretch/>
        </p:blipFill>
        <p:spPr>
          <a:xfrm>
            <a:off x="7200495" y="5548403"/>
            <a:ext cx="705039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F3215991-5F20-407E-8813-8FA467956672}"/>
              </a:ext>
            </a:extLst>
          </p:cNvPr>
          <p:cNvSpPr txBox="1"/>
          <p:nvPr/>
        </p:nvSpPr>
        <p:spPr>
          <a:xfrm>
            <a:off x="7150079" y="64190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联众信安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565721E-FD44-4B86-9AFA-1EA0A438EF8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851" t="2397" r="1"/>
          <a:stretch/>
        </p:blipFill>
        <p:spPr>
          <a:xfrm>
            <a:off x="10280954" y="5548402"/>
            <a:ext cx="707793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9A3FB573-7F25-495F-B28F-A25EB150B661}"/>
              </a:ext>
            </a:extLst>
          </p:cNvPr>
          <p:cNvSpPr txBox="1"/>
          <p:nvPr/>
        </p:nvSpPr>
        <p:spPr>
          <a:xfrm>
            <a:off x="10017732" y="639663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姑苏招商平台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FBDE958E-5729-4DB8-9D76-BB5A2A3A5D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5286" y="4272861"/>
            <a:ext cx="688533" cy="69814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0" name="Picture 2" descr="中国石油：“稳油”为基主攻天然气力争2050近零排放_手机新浪网">
            <a:extLst>
              <a:ext uri="{FF2B5EF4-FFF2-40B4-BE49-F238E27FC236}">
                <a16:creationId xmlns:a16="http://schemas.microsoft.com/office/drawing/2014/main" id="{C405DDA1-8F07-4682-A365-BFB7AD88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02" b="8913"/>
          <a:stretch/>
        </p:blipFill>
        <p:spPr bwMode="auto">
          <a:xfrm>
            <a:off x="760304" y="4661254"/>
            <a:ext cx="3016395" cy="5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中国石油：“稳油”为基主攻天然气力争2050近零排放_手机新浪网">
            <a:extLst>
              <a:ext uri="{FF2B5EF4-FFF2-40B4-BE49-F238E27FC236}">
                <a16:creationId xmlns:a16="http://schemas.microsoft.com/office/drawing/2014/main" id="{AEAA2BA3-03CF-4BFA-B28E-BD47AEC5E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r="19371" b="28739"/>
          <a:stretch/>
        </p:blipFill>
        <p:spPr bwMode="auto">
          <a:xfrm>
            <a:off x="1165487" y="1872340"/>
            <a:ext cx="2113610" cy="232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BE6F1271-1D34-474E-8FB9-B559C6B2E40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-322" r="1383" b="1130"/>
          <a:stretch/>
        </p:blipFill>
        <p:spPr>
          <a:xfrm>
            <a:off x="11202714" y="4268804"/>
            <a:ext cx="678656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A59339D3-E565-42D2-844D-7709CE12436C}"/>
              </a:ext>
            </a:extLst>
          </p:cNvPr>
          <p:cNvSpPr txBox="1"/>
          <p:nvPr/>
        </p:nvSpPr>
        <p:spPr>
          <a:xfrm>
            <a:off x="11110349" y="510886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即启平台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C087FA00-1EAD-4CDD-94D1-7E778993CC2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37" r="1705"/>
          <a:stretch/>
        </p:blipFill>
        <p:spPr>
          <a:xfrm>
            <a:off x="11215191" y="5558311"/>
            <a:ext cx="693688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0D4A8BA8-2118-4081-9C90-702F98C8BA3D}"/>
              </a:ext>
            </a:extLst>
          </p:cNvPr>
          <p:cNvSpPr txBox="1"/>
          <p:nvPr/>
        </p:nvSpPr>
        <p:spPr>
          <a:xfrm>
            <a:off x="11184673" y="63901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欧迪娱乐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8DC4978-4B08-47BA-88AB-ECEB8E5229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R data and metrics: overhauling your approach - part two - Personnel Today">
            <a:extLst>
              <a:ext uri="{FF2B5EF4-FFF2-40B4-BE49-F238E27FC236}">
                <a16:creationId xmlns:a16="http://schemas.microsoft.com/office/drawing/2014/main" id="{5F414729-2CA8-4291-A3B5-609E15046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3" b="52906"/>
          <a:stretch/>
        </p:blipFill>
        <p:spPr bwMode="auto">
          <a:xfrm>
            <a:off x="0" y="0"/>
            <a:ext cx="1219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1286AC-C077-40D2-869B-098EB2FFFD0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11000">
                <a:srgbClr val="0070C0">
                  <a:alpha val="57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6791E48-6B89-4312-8552-73E106C77C07}"/>
              </a:ext>
            </a:extLst>
          </p:cNvPr>
          <p:cNvSpPr/>
          <p:nvPr/>
        </p:nvSpPr>
        <p:spPr>
          <a:xfrm>
            <a:off x="7676703" y="992039"/>
            <a:ext cx="1800000" cy="180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568FCA1-64EA-4FE9-908B-9A419006956A}"/>
              </a:ext>
            </a:extLst>
          </p:cNvPr>
          <p:cNvSpPr/>
          <p:nvPr/>
        </p:nvSpPr>
        <p:spPr>
          <a:xfrm>
            <a:off x="9860460" y="992039"/>
            <a:ext cx="1800000" cy="180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F8C727F-CB0F-48DE-A381-484E050A0C0D}"/>
              </a:ext>
            </a:extLst>
          </p:cNvPr>
          <p:cNvSpPr/>
          <p:nvPr/>
        </p:nvSpPr>
        <p:spPr>
          <a:xfrm>
            <a:off x="5515590" y="999575"/>
            <a:ext cx="1800000" cy="180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B165A5-781F-43AA-BBB6-2AF227CE8CE5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/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56000">
                      <a:schemeClr val="bg1">
                        <a:lumMod val="9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2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/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56000">
                    <a:schemeClr val="bg1">
                      <a:lumMod val="9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541E1D-1021-498A-AF8D-DF550CB815F5}"/>
              </a:ext>
            </a:extLst>
          </p:cNvPr>
          <p:cNvSpPr txBox="1"/>
          <p:nvPr/>
        </p:nvSpPr>
        <p:spPr>
          <a:xfrm>
            <a:off x="1099594" y="571984"/>
            <a:ext cx="46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HOW ABOUT SERVICE DATA?</a:t>
            </a:r>
            <a:endParaRPr lang="zh-CN" altLang="en-US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E0337D-0E5C-4B43-833E-F653121255B1}"/>
              </a:ext>
            </a:extLst>
          </p:cNvPr>
          <p:cNvSpPr txBox="1"/>
          <p:nvPr/>
        </p:nvSpPr>
        <p:spPr>
          <a:xfrm>
            <a:off x="1099594" y="1004681"/>
            <a:ext cx="321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服务数据如何？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24472A7-26C6-4A5A-8D31-819E97D82740}"/>
              </a:ext>
            </a:extLst>
          </p:cNvPr>
          <p:cNvGrpSpPr/>
          <p:nvPr/>
        </p:nvGrpSpPr>
        <p:grpSpPr>
          <a:xfrm>
            <a:off x="4440819" y="3142662"/>
            <a:ext cx="2810859" cy="474562"/>
            <a:chOff x="1006997" y="4988689"/>
            <a:chExt cx="1655180" cy="47456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B17CF3F-1949-44B7-B3F8-1F89DADB3009}"/>
                </a:ext>
              </a:extLst>
            </p:cNvPr>
            <p:cNvSpPr/>
            <p:nvPr/>
          </p:nvSpPr>
          <p:spPr>
            <a:xfrm>
              <a:off x="1006997" y="4988689"/>
              <a:ext cx="1655180" cy="47456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8F0751-732C-4444-8BBD-2801013BFC85}"/>
                </a:ext>
              </a:extLst>
            </p:cNvPr>
            <p:cNvSpPr txBox="1"/>
            <p:nvPr/>
          </p:nvSpPr>
          <p:spPr>
            <a:xfrm>
              <a:off x="1245725" y="5041304"/>
              <a:ext cx="11777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反馈评价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FFBFBEE-9D23-493B-AC5D-537CFF86CB62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6B8E747-7A65-4969-8A10-3F8D464614F1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B074F94-226B-42B2-8A51-D48ECF331F5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2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D2C40A-FDA9-41D1-9EFB-33EC2C69592C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A0E599F-5848-446C-9051-8A439F758BA8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293C2BA-B613-4B47-8DC8-74F919235750}"/>
              </a:ext>
            </a:extLst>
          </p:cNvPr>
          <p:cNvSpPr txBox="1"/>
          <p:nvPr/>
        </p:nvSpPr>
        <p:spPr>
          <a:xfrm>
            <a:off x="7633572" y="1386638"/>
            <a:ext cx="737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FC8826-7DC5-41AD-AD7D-608656DE72B5}"/>
              </a:ext>
            </a:extLst>
          </p:cNvPr>
          <p:cNvSpPr txBox="1"/>
          <p:nvPr/>
        </p:nvSpPr>
        <p:spPr>
          <a:xfrm>
            <a:off x="7980665" y="208823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客服工作效率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BD2750-9A44-4689-822B-9D0BD000C4F6}"/>
              </a:ext>
            </a:extLst>
          </p:cNvPr>
          <p:cNvSpPr txBox="1"/>
          <p:nvPr/>
        </p:nvSpPr>
        <p:spPr>
          <a:xfrm>
            <a:off x="10257532" y="1403053"/>
            <a:ext cx="108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BC6181-08B4-4BB9-AA54-AA3E16A984C5}"/>
              </a:ext>
            </a:extLst>
          </p:cNvPr>
          <p:cNvSpPr txBox="1"/>
          <p:nvPr/>
        </p:nvSpPr>
        <p:spPr>
          <a:xfrm>
            <a:off x="10297818" y="1952249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系统用户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3833B89-B2ED-49A3-B6B2-2EBB477DCD47}"/>
              </a:ext>
            </a:extLst>
          </p:cNvPr>
          <p:cNvSpPr txBox="1"/>
          <p:nvPr/>
        </p:nvSpPr>
        <p:spPr>
          <a:xfrm>
            <a:off x="5687788" y="1384493"/>
            <a:ext cx="155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2,000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21D3E5-AC8B-4F60-B239-9B4E6E67E3A7}"/>
              </a:ext>
            </a:extLst>
          </p:cNvPr>
          <p:cNvSpPr txBox="1"/>
          <p:nvPr/>
        </p:nvSpPr>
        <p:spPr>
          <a:xfrm>
            <a:off x="5765415" y="205997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个机器人客服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F2B3AFF-74A8-4F1B-9C39-A3802096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982" y="5386147"/>
            <a:ext cx="736225" cy="73622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550AD7B-43C5-4193-AA04-EF744C0D5595}"/>
              </a:ext>
            </a:extLst>
          </p:cNvPr>
          <p:cNvSpPr txBox="1"/>
          <p:nvPr/>
        </p:nvSpPr>
        <p:spPr>
          <a:xfrm>
            <a:off x="1720435" y="5750825"/>
            <a:ext cx="18991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COO &amp; CMO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PIXIEE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家居用品严选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D0E678-A8CC-458D-8848-1F4086DFB903}"/>
              </a:ext>
            </a:extLst>
          </p:cNvPr>
          <p:cNvSpPr txBox="1"/>
          <p:nvPr/>
        </p:nvSpPr>
        <p:spPr>
          <a:xfrm>
            <a:off x="2046828" y="537977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Nick HAN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0000BDC-E417-4A61-A47A-9C672DB3F257}"/>
              </a:ext>
            </a:extLst>
          </p:cNvPr>
          <p:cNvSpPr/>
          <p:nvPr/>
        </p:nvSpPr>
        <p:spPr>
          <a:xfrm>
            <a:off x="470862" y="3929759"/>
            <a:ext cx="3147562" cy="1195434"/>
          </a:xfrm>
          <a:prstGeom prst="wedgeRoundRectCallout">
            <a:avLst>
              <a:gd name="adj1" fmla="val -20396"/>
              <a:gd name="adj2" fmla="val 597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88E4F17-FE44-432B-84D6-593E3ABC0E80}"/>
              </a:ext>
            </a:extLst>
          </p:cNvPr>
          <p:cNvSpPr txBox="1"/>
          <p:nvPr/>
        </p:nvSpPr>
        <p:spPr>
          <a:xfrm>
            <a:off x="9498696" y="5777193"/>
            <a:ext cx="1552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</a:rPr>
              <a:t>CEO</a:t>
            </a:r>
          </a:p>
          <a:p>
            <a:pPr algn="ctr"/>
            <a:r>
              <a:rPr lang="zh-CN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</a:rPr>
              <a:t>麥睿資訊（台湾）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4C76AF-9476-4A35-96B6-BE4AE743AB83}"/>
              </a:ext>
            </a:extLst>
          </p:cNvPr>
          <p:cNvSpPr txBox="1"/>
          <p:nvPr/>
        </p:nvSpPr>
        <p:spPr>
          <a:xfrm>
            <a:off x="9848352" y="54199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吴明宗</a:t>
            </a:r>
          </a:p>
        </p:txBody>
      </p:sp>
      <p:sp>
        <p:nvSpPr>
          <p:cNvPr id="38" name="对话气泡: 圆角矩形 37">
            <a:extLst>
              <a:ext uri="{FF2B5EF4-FFF2-40B4-BE49-F238E27FC236}">
                <a16:creationId xmlns:a16="http://schemas.microsoft.com/office/drawing/2014/main" id="{142DB151-ABE7-4418-A54E-7BB6749AE813}"/>
              </a:ext>
            </a:extLst>
          </p:cNvPr>
          <p:cNvSpPr/>
          <p:nvPr/>
        </p:nvSpPr>
        <p:spPr>
          <a:xfrm>
            <a:off x="8274571" y="3943808"/>
            <a:ext cx="3147561" cy="1195434"/>
          </a:xfrm>
          <a:prstGeom prst="wedgeRoundRectCallout">
            <a:avLst>
              <a:gd name="adj1" fmla="val -20396"/>
              <a:gd name="adj2" fmla="val 597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0F9FF9F-6F29-4C7C-9624-CDDABAB6E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69" b="-2414"/>
          <a:stretch/>
        </p:blipFill>
        <p:spPr>
          <a:xfrm>
            <a:off x="4974383" y="5403462"/>
            <a:ext cx="675922" cy="71891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41" name="对话气泡: 圆角矩形 40">
            <a:extLst>
              <a:ext uri="{FF2B5EF4-FFF2-40B4-BE49-F238E27FC236}">
                <a16:creationId xmlns:a16="http://schemas.microsoft.com/office/drawing/2014/main" id="{3772F60D-4AD8-42F1-A674-15B3416FABB0}"/>
              </a:ext>
            </a:extLst>
          </p:cNvPr>
          <p:cNvSpPr/>
          <p:nvPr/>
        </p:nvSpPr>
        <p:spPr>
          <a:xfrm>
            <a:off x="4339158" y="3944407"/>
            <a:ext cx="3147562" cy="1195434"/>
          </a:xfrm>
          <a:prstGeom prst="wedgeRoundRectCallout">
            <a:avLst>
              <a:gd name="adj1" fmla="val -20396"/>
              <a:gd name="adj2" fmla="val 597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72AB0C-3CD8-4445-8D9A-99457645F3F7}"/>
              </a:ext>
            </a:extLst>
          </p:cNvPr>
          <p:cNvSpPr txBox="1"/>
          <p:nvPr/>
        </p:nvSpPr>
        <p:spPr>
          <a:xfrm>
            <a:off x="5614799" y="5736616"/>
            <a:ext cx="1552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产品运营主管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九九互动出海游戏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056D9AE-9B49-4949-8178-A126C97B4537}"/>
              </a:ext>
            </a:extLst>
          </p:cNvPr>
          <p:cNvSpPr txBox="1"/>
          <p:nvPr/>
        </p:nvSpPr>
        <p:spPr>
          <a:xfrm>
            <a:off x="5912939" y="53794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祝亚婷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9C9CBD-11D0-41D2-85C4-F5F308DD3AF2}"/>
              </a:ext>
            </a:extLst>
          </p:cNvPr>
          <p:cNvSpPr txBox="1"/>
          <p:nvPr/>
        </p:nvSpPr>
        <p:spPr>
          <a:xfrm>
            <a:off x="4514026" y="3988844"/>
            <a:ext cx="2944376" cy="10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服务支持很到位，机器人客服有效的解决了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Facebook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粉丝页我们以前回复不及时的问题！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E1D1FB5-AF71-41CB-A9AD-A096A86848A4}"/>
              </a:ext>
            </a:extLst>
          </p:cNvPr>
          <p:cNvSpPr txBox="1"/>
          <p:nvPr/>
        </p:nvSpPr>
        <p:spPr>
          <a:xfrm>
            <a:off x="8360529" y="4015760"/>
            <a:ext cx="3007569" cy="101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春松客服让我们客户服务工作高效了，春松客服团队提供的商业支持，能体会我们的问题，处理迅速！</a:t>
            </a:r>
          </a:p>
        </p:txBody>
      </p:sp>
      <p:pic>
        <p:nvPicPr>
          <p:cNvPr id="2056" name="Picture 8" descr="Shaoze Han">
            <a:extLst>
              <a:ext uri="{FF2B5EF4-FFF2-40B4-BE49-F238E27FC236}">
                <a16:creationId xmlns:a16="http://schemas.microsoft.com/office/drawing/2014/main" id="{DC3817CE-941E-4504-AF37-786DF8B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77" y="5380374"/>
            <a:ext cx="741998" cy="7419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C505061-DE86-4C8F-B301-18516D3CE35F}"/>
              </a:ext>
            </a:extLst>
          </p:cNvPr>
          <p:cNvSpPr txBox="1"/>
          <p:nvPr/>
        </p:nvSpPr>
        <p:spPr>
          <a:xfrm>
            <a:off x="674048" y="3987125"/>
            <a:ext cx="2944376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我们在向海外市场销售中国制造的家居用品，朋友推荐了春松客服，支持在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Facebook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上拓户和客服！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90C3E10-4374-4A3A-BA50-89AF19EFACCA}"/>
              </a:ext>
            </a:extLst>
          </p:cNvPr>
          <p:cNvSpPr txBox="1"/>
          <p:nvPr/>
        </p:nvSpPr>
        <p:spPr>
          <a:xfrm>
            <a:off x="8107643" y="1393870"/>
            <a:ext cx="120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A2BB9619-A4C4-4835-B732-373605501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7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>
            <a:extLst>
              <a:ext uri="{FF2B5EF4-FFF2-40B4-BE49-F238E27FC236}">
                <a16:creationId xmlns:a16="http://schemas.microsoft.com/office/drawing/2014/main" id="{DD55968D-DB85-4352-8DF1-56C108C9EB4B}"/>
              </a:ext>
            </a:extLst>
          </p:cNvPr>
          <p:cNvSpPr/>
          <p:nvPr/>
        </p:nvSpPr>
        <p:spPr>
          <a:xfrm>
            <a:off x="4110713" y="1947607"/>
            <a:ext cx="338400" cy="338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3EAFAA-6AC7-434C-B9E8-B6E908A7EBE3}"/>
              </a:ext>
            </a:extLst>
          </p:cNvPr>
          <p:cNvSpPr/>
          <p:nvPr/>
        </p:nvSpPr>
        <p:spPr>
          <a:xfrm>
            <a:off x="6093600" y="0"/>
            <a:ext cx="60984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7000">
                <a:srgbClr val="0070C0">
                  <a:alpha val="57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E3CA9D-98FA-42CF-9384-1E51AA052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34" y="3118663"/>
            <a:ext cx="2606595" cy="24610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5B776D-D292-4AF8-B4F0-E93789775C12}"/>
              </a:ext>
            </a:extLst>
          </p:cNvPr>
          <p:cNvSpPr txBox="1"/>
          <p:nvPr/>
        </p:nvSpPr>
        <p:spPr>
          <a:xfrm>
            <a:off x="1099594" y="571984"/>
            <a:ext cx="559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WHAT PROBLEMS </a:t>
            </a:r>
            <a:r>
              <a:rPr lang="en-US" altLang="zh-CN" sz="2400" b="1" dirty="0">
                <a:solidFill>
                  <a:srgbClr val="7030A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CAN BE SOLVED?</a:t>
            </a:r>
            <a:endParaRPr lang="zh-CN" altLang="en-US" sz="2400" b="1" dirty="0">
              <a:solidFill>
                <a:srgbClr val="7030A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DFE0C1-68C6-49EF-B716-F694796AD045}"/>
              </a:ext>
            </a:extLst>
          </p:cNvPr>
          <p:cNvSpPr txBox="1"/>
          <p:nvPr/>
        </p:nvSpPr>
        <p:spPr>
          <a:xfrm>
            <a:off x="1099594" y="1004681"/>
            <a:ext cx="306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能解决什么问题？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91865E-F9D0-42CC-82BF-B69D91764A20}"/>
              </a:ext>
            </a:extLst>
          </p:cNvPr>
          <p:cNvSpPr txBox="1"/>
          <p:nvPr/>
        </p:nvSpPr>
        <p:spPr>
          <a:xfrm>
            <a:off x="1099594" y="1661400"/>
            <a:ext cx="294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8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大亮点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2F7DE1-0C40-4E8D-95B3-92B9D8C7BB81}"/>
              </a:ext>
            </a:extLst>
          </p:cNvPr>
          <p:cNvSpPr txBox="1"/>
          <p:nvPr/>
        </p:nvSpPr>
        <p:spPr>
          <a:xfrm>
            <a:off x="8151928" y="1664844"/>
            <a:ext cx="28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 </a:t>
            </a:r>
            <a:r>
              <a:rPr lang="en-US" altLang="zh-CN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8 </a:t>
            </a: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大亮点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344E39-897B-44B5-B687-7B9BE29891EA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D73778E-7055-453F-910C-FB060568943B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7C6AC6E-79A5-4C62-9D00-D7F4F70A2BE6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3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6C196AA-F566-4E84-AC88-0EC55E3C55A6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A0F9F24-F75B-4AF4-8152-E078119940E9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8B044A8-78A2-45F9-B716-15E251DB54AC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3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2F3284-5B40-40D6-B7B6-0395D309DABA}"/>
              </a:ext>
            </a:extLst>
          </p:cNvPr>
          <p:cNvGrpSpPr/>
          <p:nvPr/>
        </p:nvGrpSpPr>
        <p:grpSpPr>
          <a:xfrm>
            <a:off x="459640" y="2440132"/>
            <a:ext cx="297124" cy="3700330"/>
            <a:chOff x="485384" y="2623569"/>
            <a:chExt cx="297124" cy="37003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09B5EAF-C686-4E29-B2B1-0ED8AA90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68" y="2623569"/>
              <a:ext cx="276999" cy="27699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4219FC3-C16D-43BF-9FCA-E3B6570D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1" y="3110822"/>
              <a:ext cx="276999" cy="27699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373BB67-E0AC-4138-B870-86E119ED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09" y="3598075"/>
              <a:ext cx="276999" cy="276999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E69890E-DB84-4748-BC6A-73BB85BD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1" y="4085328"/>
              <a:ext cx="276999" cy="276999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A7ACF6F-1CD5-437A-B89F-04F6B0C3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1" y="4572581"/>
              <a:ext cx="276999" cy="2769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00FFA48-F1D8-4B78-B2D4-2D597929F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0" y="5063849"/>
              <a:ext cx="276999" cy="2769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B0F7044-EA5D-43C6-B3C5-FF58967D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19" y="5555632"/>
              <a:ext cx="276999" cy="27699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A4A71E9-9DF4-4BDB-B5F7-F8DED8C5F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84" y="6046900"/>
              <a:ext cx="276999" cy="27699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4895A0-8C22-416F-9FC4-9F3CE0690391}"/>
              </a:ext>
            </a:extLst>
          </p:cNvPr>
          <p:cNvGrpSpPr/>
          <p:nvPr/>
        </p:nvGrpSpPr>
        <p:grpSpPr>
          <a:xfrm>
            <a:off x="763760" y="2446029"/>
            <a:ext cx="4109138" cy="3721571"/>
            <a:chOff x="866792" y="2613294"/>
            <a:chExt cx="4109138" cy="372157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2BC58DB-6BC6-466A-97CD-06A8130B3A06}"/>
                </a:ext>
              </a:extLst>
            </p:cNvPr>
            <p:cNvSpPr txBox="1"/>
            <p:nvPr/>
          </p:nvSpPr>
          <p:spPr>
            <a:xfrm>
              <a:off x="879671" y="2613294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访客从多渠道接入，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配置策略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分配坐席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ADB460B-8119-4226-8ED6-A75F112D616C}"/>
                </a:ext>
              </a:extLst>
            </p:cNvPr>
            <p:cNvSpPr txBox="1"/>
            <p:nvPr/>
          </p:nvSpPr>
          <p:spPr>
            <a:xfrm>
              <a:off x="879671" y="3088085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坐席转接，准确对接服务人员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841606E-3408-471B-9A76-4DA70C567FCA}"/>
                </a:ext>
              </a:extLst>
            </p:cNvPr>
            <p:cNvSpPr txBox="1"/>
            <p:nvPr/>
          </p:nvSpPr>
          <p:spPr>
            <a:xfrm>
              <a:off x="891688" y="4066479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识别网页访客状态，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主动邀请聊天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A5B6143-5717-48EB-9A7A-9E470A0D6F20}"/>
                </a:ext>
              </a:extLst>
            </p:cNvPr>
            <p:cNvSpPr txBox="1"/>
            <p:nvPr/>
          </p:nvSpPr>
          <p:spPr>
            <a:xfrm>
              <a:off x="897612" y="4548170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知识库快捷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，联想输入，提升坐席效率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67A2DF8-D73D-4767-B2C8-EC401C538584}"/>
                </a:ext>
              </a:extLst>
            </p:cNvPr>
            <p:cNvSpPr txBox="1"/>
            <p:nvPr/>
          </p:nvSpPr>
          <p:spPr>
            <a:xfrm>
              <a:off x="897612" y="5032313"/>
              <a:ext cx="35830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客服机器人接待访客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7x24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60A2D01-47E6-4F31-8933-355F019E5139}"/>
                </a:ext>
              </a:extLst>
            </p:cNvPr>
            <p:cNvSpPr txBox="1"/>
            <p:nvPr/>
          </p:nvSpPr>
          <p:spPr>
            <a:xfrm>
              <a:off x="888920" y="5525763"/>
              <a:ext cx="3645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坐席监控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：高级坐席实时干预客服会话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5E8701A-3230-4D08-B097-11512357FD50}"/>
                </a:ext>
              </a:extLst>
            </p:cNvPr>
            <p:cNvSpPr txBox="1"/>
            <p:nvPr/>
          </p:nvSpPr>
          <p:spPr>
            <a:xfrm>
              <a:off x="888920" y="3556548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客服人员忙碌，访客进入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排队管理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CE80F6C-C906-455E-84D8-B3133C716069}"/>
                </a:ext>
              </a:extLst>
            </p:cNvPr>
            <p:cNvSpPr txBox="1"/>
            <p:nvPr/>
          </p:nvSpPr>
          <p:spPr>
            <a:xfrm>
              <a:off x="866792" y="5996311"/>
              <a:ext cx="4109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Facebook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粉丝页集成，满足企业出海需求</a:t>
              </a:r>
              <a:endParaRPr lang="zh-CN" altLang="en-US" sz="1600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FB3620B-A95F-47C8-A9EA-38318E8F60CE}"/>
              </a:ext>
            </a:extLst>
          </p:cNvPr>
          <p:cNvGrpSpPr/>
          <p:nvPr/>
        </p:nvGrpSpPr>
        <p:grpSpPr>
          <a:xfrm>
            <a:off x="7865010" y="2522981"/>
            <a:ext cx="4363695" cy="3683993"/>
            <a:chOff x="879671" y="2613294"/>
            <a:chExt cx="4363695" cy="3683993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5F86852-DAA6-402D-A791-CCEA16023045}"/>
                </a:ext>
              </a:extLst>
            </p:cNvPr>
            <p:cNvSpPr txBox="1"/>
            <p:nvPr/>
          </p:nvSpPr>
          <p:spPr>
            <a:xfrm>
              <a:off x="879671" y="2613294"/>
              <a:ext cx="3571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分析访客满意度，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感知服务健康状态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40E7EDF-3BC9-4773-BD6C-E9561327B2F2}"/>
                </a:ext>
              </a:extLst>
            </p:cNvPr>
            <p:cNvSpPr txBox="1"/>
            <p:nvPr/>
          </p:nvSpPr>
          <p:spPr>
            <a:xfrm>
              <a:off x="879671" y="3088085"/>
              <a:ext cx="4363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统计坐席工作负荷：接待数、咨询时长等信息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A5B18A9-2C62-4EBC-A664-3594955DF9FB}"/>
                </a:ext>
              </a:extLst>
            </p:cNvPr>
            <p:cNvSpPr txBox="1"/>
            <p:nvPr/>
          </p:nvSpPr>
          <p:spPr>
            <a:xfrm>
              <a:off x="891688" y="4066479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访问统计：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接入站及坐席咨询统计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5F08D8-5DCB-4457-9669-BBB63FEC7170}"/>
                </a:ext>
              </a:extLst>
            </p:cNvPr>
            <p:cNvSpPr txBox="1"/>
            <p:nvPr/>
          </p:nvSpPr>
          <p:spPr>
            <a:xfrm>
              <a:off x="897612" y="454817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自定义标签，联系人分类、设定画像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4209BBB-ED5A-4118-B6AE-2E16DB009E61}"/>
                </a:ext>
              </a:extLst>
            </p:cNvPr>
            <p:cNvSpPr txBox="1"/>
            <p:nvPr/>
          </p:nvSpPr>
          <p:spPr>
            <a:xfrm>
              <a:off x="879671" y="5958733"/>
              <a:ext cx="2646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访客拉黑，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黑名单拒绝服务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8A20B36-6189-4E5D-860B-9CBEDA1E2206}"/>
                </a:ext>
              </a:extLst>
            </p:cNvPr>
            <p:cNvSpPr txBox="1"/>
            <p:nvPr/>
          </p:nvSpPr>
          <p:spPr>
            <a:xfrm>
              <a:off x="905429" y="5502230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浏览会话历史，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进行客服质检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70028BE-9A8E-41F3-A5F1-1C07D9C45896}"/>
                </a:ext>
              </a:extLst>
            </p:cNvPr>
            <p:cNvSpPr txBox="1"/>
            <p:nvPr/>
          </p:nvSpPr>
          <p:spPr>
            <a:xfrm>
              <a:off x="888920" y="3556548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客户关系管理，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关联联系人，记录来往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E96ED18-0A45-45C0-83B2-04CDE58AF433}"/>
                </a:ext>
              </a:extLst>
            </p:cNvPr>
            <p:cNvSpPr txBox="1"/>
            <p:nvPr/>
          </p:nvSpPr>
          <p:spPr>
            <a:xfrm>
              <a:off x="902047" y="5016034"/>
              <a:ext cx="3706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Facebook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生态获客，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营销群发消息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FE194A5-AE2A-4181-8400-0FD8F3BF8BFB}"/>
              </a:ext>
            </a:extLst>
          </p:cNvPr>
          <p:cNvGrpSpPr/>
          <p:nvPr/>
        </p:nvGrpSpPr>
        <p:grpSpPr>
          <a:xfrm>
            <a:off x="7514228" y="2552010"/>
            <a:ext cx="285836" cy="3628340"/>
            <a:chOff x="7490559" y="2645460"/>
            <a:chExt cx="285836" cy="3628340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F37A517-FE87-49BA-8A32-4E8D647F5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49" y="2645460"/>
              <a:ext cx="276346" cy="276346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446F3B6-340E-48D9-83D2-B71CC98B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989" y="3119005"/>
              <a:ext cx="276346" cy="276346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3486D9CE-D5EF-4B18-BDD8-04B7CF45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7485" y="3592998"/>
              <a:ext cx="276346" cy="276346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7766FFF4-9FE9-44B8-B21C-04069C7E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491" y="4066479"/>
              <a:ext cx="276346" cy="276346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E3E2A60B-303E-4267-B7E9-1AA916A80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117" y="4576435"/>
              <a:ext cx="276346" cy="276346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8724D154-D1B3-4610-90C3-82C5248E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057" y="5049980"/>
              <a:ext cx="276346" cy="276346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2B0515DD-5774-4738-8C21-3B9F73F24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553" y="5523973"/>
              <a:ext cx="276346" cy="276346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003BB010-9D04-45F2-BC15-6A0F3419B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559" y="5997454"/>
              <a:ext cx="276346" cy="276346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B515876F-3B53-439E-B588-8D1AC861F76E}"/>
              </a:ext>
            </a:extLst>
          </p:cNvPr>
          <p:cNvSpPr/>
          <p:nvPr/>
        </p:nvSpPr>
        <p:spPr>
          <a:xfrm>
            <a:off x="4286161" y="1947530"/>
            <a:ext cx="1828378" cy="338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EB3D2A-126B-430C-A094-A39E68326EED}"/>
              </a:ext>
            </a:extLst>
          </p:cNvPr>
          <p:cNvSpPr txBox="1"/>
          <p:nvPr/>
        </p:nvSpPr>
        <p:spPr>
          <a:xfrm>
            <a:off x="4286161" y="1947530"/>
            <a:ext cx="184537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访客 </a:t>
            </a:r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渠道 </a:t>
            </a:r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坐席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6D6D62-FAA4-4512-BBED-DCED7652A36D}"/>
              </a:ext>
            </a:extLst>
          </p:cNvPr>
          <p:cNvGrpSpPr/>
          <p:nvPr/>
        </p:nvGrpSpPr>
        <p:grpSpPr>
          <a:xfrm>
            <a:off x="6106969" y="1950204"/>
            <a:ext cx="1874018" cy="338400"/>
            <a:chOff x="6090832" y="6406682"/>
            <a:chExt cx="1874018" cy="33840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75AFA44-9E85-49CC-9505-F488D79E95E8}"/>
                </a:ext>
              </a:extLst>
            </p:cNvPr>
            <p:cNvSpPr/>
            <p:nvPr/>
          </p:nvSpPr>
          <p:spPr>
            <a:xfrm>
              <a:off x="6090832" y="6406682"/>
              <a:ext cx="1692054" cy="337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8DA1987-101D-40E4-B5AB-BFDB87EE7056}"/>
                </a:ext>
              </a:extLst>
            </p:cNvPr>
            <p:cNvSpPr/>
            <p:nvPr/>
          </p:nvSpPr>
          <p:spPr>
            <a:xfrm>
              <a:off x="7626450" y="6406682"/>
              <a:ext cx="338400" cy="338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64AE6AA5-65B4-496F-8CBA-D39145407832}"/>
              </a:ext>
            </a:extLst>
          </p:cNvPr>
          <p:cNvSpPr txBox="1"/>
          <p:nvPr/>
        </p:nvSpPr>
        <p:spPr>
          <a:xfrm>
            <a:off x="6111468" y="1958558"/>
            <a:ext cx="1869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监控 </a:t>
            </a:r>
            <a:r>
              <a:rPr lang="en-US" altLang="zh-CN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质检 </a:t>
            </a:r>
            <a:r>
              <a:rPr lang="en-US" altLang="zh-CN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统计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94B58BC2-AE16-4206-9A20-311404E95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C6199E3E-C9DD-4F70-9DB5-87500FFBA947}"/>
              </a:ext>
            </a:extLst>
          </p:cNvPr>
          <p:cNvSpPr/>
          <p:nvPr/>
        </p:nvSpPr>
        <p:spPr>
          <a:xfrm>
            <a:off x="0" y="4783038"/>
            <a:ext cx="12192000" cy="1511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10292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3424340"/>
            <a:ext cx="12192000" cy="1358697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4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CUSTOMER SERVICE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智能客服介绍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/>
          <p:nvPr/>
        </p:nvCxnSpPr>
        <p:spPr>
          <a:xfrm>
            <a:off x="4016254" y="3633752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7D17C2-3F79-432C-9169-B0EB8B68FAED}"/>
              </a:ext>
            </a:extLst>
          </p:cNvPr>
          <p:cNvCxnSpPr/>
          <p:nvPr/>
        </p:nvCxnSpPr>
        <p:spPr>
          <a:xfrm>
            <a:off x="7952774" y="3633752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E5F458-FE43-4B88-AD6D-6ECD3F4D8198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4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1764A65-F46A-4316-9BAD-3ADA79576122}"/>
              </a:ext>
            </a:extLst>
          </p:cNvPr>
          <p:cNvSpPr/>
          <p:nvPr/>
        </p:nvSpPr>
        <p:spPr>
          <a:xfrm>
            <a:off x="4016253" y="104554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多渠道接入</a:t>
            </a:r>
            <a:r>
              <a:rPr lang="en-US" altLang="zh-CN" b="1" dirty="0"/>
              <a:t>&amp;</a:t>
            </a:r>
            <a:r>
              <a:rPr lang="zh-CN" altLang="en-US" b="1" dirty="0"/>
              <a:t>自动坐席分配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7733553-F159-4CAA-A390-83FB46031D8A}"/>
              </a:ext>
            </a:extLst>
          </p:cNvPr>
          <p:cNvSpPr/>
          <p:nvPr/>
        </p:nvSpPr>
        <p:spPr>
          <a:xfrm>
            <a:off x="5449906" y="3610608"/>
            <a:ext cx="1030310" cy="1029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962B92C-3B10-4134-B2BA-D004A13022AF}"/>
              </a:ext>
            </a:extLst>
          </p:cNvPr>
          <p:cNvSpPr/>
          <p:nvPr/>
        </p:nvSpPr>
        <p:spPr>
          <a:xfrm>
            <a:off x="1517943" y="3619465"/>
            <a:ext cx="1030310" cy="1029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1CC8027-0F3A-478F-B2AE-EC57FD46ACC6}"/>
              </a:ext>
            </a:extLst>
          </p:cNvPr>
          <p:cNvSpPr/>
          <p:nvPr/>
        </p:nvSpPr>
        <p:spPr>
          <a:xfrm>
            <a:off x="9461847" y="3619465"/>
            <a:ext cx="1030310" cy="1029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4D1025-2592-4E86-BA3B-A08A58068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20" y="3813251"/>
            <a:ext cx="606427" cy="606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B23F7D-BA43-425B-B3E7-99D58C2F6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19" y="3833979"/>
            <a:ext cx="603919" cy="6039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76D55B-00BE-4C3D-B5E9-62654DD76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4" y="3846585"/>
            <a:ext cx="547269" cy="54726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C2007C30-2389-44C3-9227-3D31D6F601B9}"/>
              </a:ext>
            </a:extLst>
          </p:cNvPr>
          <p:cNvGrpSpPr/>
          <p:nvPr/>
        </p:nvGrpSpPr>
        <p:grpSpPr>
          <a:xfrm>
            <a:off x="1992312" y="3010202"/>
            <a:ext cx="110148" cy="427827"/>
            <a:chOff x="1992312" y="3010202"/>
            <a:chExt cx="110148" cy="4278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8DBE9A1-9602-4A8A-9F24-66DA7C21053C}"/>
                </a:ext>
              </a:extLst>
            </p:cNvPr>
            <p:cNvCxnSpPr/>
            <p:nvPr/>
          </p:nvCxnSpPr>
          <p:spPr>
            <a:xfrm>
              <a:off x="2041034" y="3039414"/>
              <a:ext cx="0" cy="346289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A865DEB-023C-47F2-A35E-E1A0A22CE487}"/>
                </a:ext>
              </a:extLst>
            </p:cNvPr>
            <p:cNvSpPr/>
            <p:nvPr/>
          </p:nvSpPr>
          <p:spPr>
            <a:xfrm>
              <a:off x="1994460" y="3010202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834D814-8DD9-482A-9A01-FCBD761DBBDA}"/>
                </a:ext>
              </a:extLst>
            </p:cNvPr>
            <p:cNvSpPr/>
            <p:nvPr/>
          </p:nvSpPr>
          <p:spPr>
            <a:xfrm>
              <a:off x="1992312" y="3330029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FEA4D6D5-7601-47B9-AF25-1F9914981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8" y="1942470"/>
            <a:ext cx="3944563" cy="84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D68AF2D-B71F-47B7-8F86-B3ED4AA350F7}"/>
              </a:ext>
            </a:extLst>
          </p:cNvPr>
          <p:cNvSpPr txBox="1"/>
          <p:nvPr/>
        </p:nvSpPr>
        <p:spPr>
          <a:xfrm>
            <a:off x="1383726" y="48320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多渠道接入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B9C468E-99C4-4121-A78D-016EFF79D905}"/>
              </a:ext>
            </a:extLst>
          </p:cNvPr>
          <p:cNvSpPr txBox="1"/>
          <p:nvPr/>
        </p:nvSpPr>
        <p:spPr>
          <a:xfrm>
            <a:off x="5361077" y="48320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配置技能组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27DFB11-1504-4CD5-9FA9-B6B8A131AD94}"/>
              </a:ext>
            </a:extLst>
          </p:cNvPr>
          <p:cNvSpPr txBox="1"/>
          <p:nvPr/>
        </p:nvSpPr>
        <p:spPr>
          <a:xfrm>
            <a:off x="9238686" y="4832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设置分配策略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7D2D8AF7-DDA0-42EC-B053-BD441B875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682" y="1386045"/>
            <a:ext cx="2110729" cy="1634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B261F4C-649A-4174-9FF8-09527B527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4673" y="1042752"/>
            <a:ext cx="2712244" cy="1464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3311B30-E4F1-46E8-961D-DC564F54F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134" y="1409423"/>
            <a:ext cx="2712244" cy="1232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F8148C7-1CC8-4FBD-AD2A-4950E12493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1452" y="1547042"/>
            <a:ext cx="2712244" cy="14538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5D4739A0-2F86-4BF6-8A59-38A31D41C12B}"/>
              </a:ext>
            </a:extLst>
          </p:cNvPr>
          <p:cNvGrpSpPr/>
          <p:nvPr/>
        </p:nvGrpSpPr>
        <p:grpSpPr>
          <a:xfrm>
            <a:off x="5904857" y="3011808"/>
            <a:ext cx="110148" cy="427827"/>
            <a:chOff x="1992312" y="3010202"/>
            <a:chExt cx="110148" cy="4278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8B96E516-2EEF-4EE3-B244-1907F0ACFCA0}"/>
                </a:ext>
              </a:extLst>
            </p:cNvPr>
            <p:cNvCxnSpPr/>
            <p:nvPr/>
          </p:nvCxnSpPr>
          <p:spPr>
            <a:xfrm>
              <a:off x="2041034" y="3039414"/>
              <a:ext cx="0" cy="346289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1CD6399-22F7-44FD-B104-C4C5C4221E4A}"/>
                </a:ext>
              </a:extLst>
            </p:cNvPr>
            <p:cNvSpPr/>
            <p:nvPr/>
          </p:nvSpPr>
          <p:spPr>
            <a:xfrm>
              <a:off x="1994460" y="3010202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86D9277-63DB-4136-8AFD-F3F4D048374A}"/>
                </a:ext>
              </a:extLst>
            </p:cNvPr>
            <p:cNvSpPr/>
            <p:nvPr/>
          </p:nvSpPr>
          <p:spPr>
            <a:xfrm>
              <a:off x="1992312" y="3330029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9B32CAA-98D5-4105-91AE-4ECCBBD9C8CF}"/>
              </a:ext>
            </a:extLst>
          </p:cNvPr>
          <p:cNvGrpSpPr/>
          <p:nvPr/>
        </p:nvGrpSpPr>
        <p:grpSpPr>
          <a:xfrm>
            <a:off x="9943457" y="3011808"/>
            <a:ext cx="110148" cy="427827"/>
            <a:chOff x="1992312" y="3010202"/>
            <a:chExt cx="110148" cy="427827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0B51DDA-C3E9-4451-9539-CBD8C2ED308D}"/>
                </a:ext>
              </a:extLst>
            </p:cNvPr>
            <p:cNvCxnSpPr/>
            <p:nvPr/>
          </p:nvCxnSpPr>
          <p:spPr>
            <a:xfrm>
              <a:off x="2041034" y="3039414"/>
              <a:ext cx="0" cy="346289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378FDED-55FF-4BE1-978F-2DEA04486DD8}"/>
                </a:ext>
              </a:extLst>
            </p:cNvPr>
            <p:cNvSpPr/>
            <p:nvPr/>
          </p:nvSpPr>
          <p:spPr>
            <a:xfrm>
              <a:off x="1994460" y="3010202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C4082013-727B-4A62-8F8E-3532A43025EB}"/>
                </a:ext>
              </a:extLst>
            </p:cNvPr>
            <p:cNvSpPr/>
            <p:nvPr/>
          </p:nvSpPr>
          <p:spPr>
            <a:xfrm>
              <a:off x="1992312" y="3330029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D90E7D96-5280-4EFE-B058-AFE09249244D}"/>
              </a:ext>
            </a:extLst>
          </p:cNvPr>
          <p:cNvSpPr txBox="1"/>
          <p:nvPr/>
        </p:nvSpPr>
        <p:spPr>
          <a:xfrm>
            <a:off x="586523" y="5153358"/>
            <a:ext cx="339090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小程序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网站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/Messenger/Shopify/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Facebook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等渠道集成到客服系统，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实现多个平台的集中处理。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F55170E-7B1D-4128-8ECA-95143F3392B1}"/>
              </a:ext>
            </a:extLst>
          </p:cNvPr>
          <p:cNvSpPr txBox="1"/>
          <p:nvPr/>
        </p:nvSpPr>
        <p:spPr>
          <a:xfrm>
            <a:off x="4464132" y="5184377"/>
            <a:ext cx="339090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设置多个坐席同时接待一个渠道的访客，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每个客服人员的就绪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空闲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忙碌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离线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等状态的管理和识别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32C2702-8BB8-49C9-902C-EE795497D283}"/>
              </a:ext>
            </a:extLst>
          </p:cNvPr>
          <p:cNvSpPr txBox="1"/>
          <p:nvPr/>
        </p:nvSpPr>
        <p:spPr>
          <a:xfrm>
            <a:off x="8345857" y="5200231"/>
            <a:ext cx="339090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新访客接入时根据策略分配客服坐席，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按照历史坐席优先、空闲坐席优先、平均分配等策略；设定坐席同时接待最大数等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042E6FF-F68D-429D-BCBC-F9BAD410FD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1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1756942"/>
            <a:ext cx="12192000" cy="1063441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5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CUSTOMER SERVICE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智能客服介绍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>
            <a:cxnSpLocks/>
          </p:cNvCxnSpPr>
          <p:nvPr/>
        </p:nvCxnSpPr>
        <p:spPr>
          <a:xfrm>
            <a:off x="8199040" y="1871331"/>
            <a:ext cx="0" cy="8593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7D17C2-3F79-432C-9169-B0EB8B68FAED}"/>
              </a:ext>
            </a:extLst>
          </p:cNvPr>
          <p:cNvCxnSpPr>
            <a:cxnSpLocks/>
          </p:cNvCxnSpPr>
          <p:nvPr/>
        </p:nvCxnSpPr>
        <p:spPr>
          <a:xfrm>
            <a:off x="4012210" y="1871331"/>
            <a:ext cx="0" cy="8593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E5F458-FE43-4B88-AD6D-6ECD3F4D8198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4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pic>
        <p:nvPicPr>
          <p:cNvPr id="16" name="Picture 2" descr="Monitor.png">
            <a:extLst>
              <a:ext uri="{FF2B5EF4-FFF2-40B4-BE49-F238E27FC236}">
                <a16:creationId xmlns:a16="http://schemas.microsoft.com/office/drawing/2014/main" id="{D86118D5-11A2-1B42-8E25-45F5D6E08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985" y="4442476"/>
            <a:ext cx="2247259" cy="2014889"/>
          </a:xfrm>
          <a:prstGeom prst="rect">
            <a:avLst/>
          </a:prstGeom>
        </p:spPr>
      </p:pic>
      <p:pic>
        <p:nvPicPr>
          <p:cNvPr id="63" name="图片 22">
            <a:extLst>
              <a:ext uri="{FF2B5EF4-FFF2-40B4-BE49-F238E27FC236}">
                <a16:creationId xmlns:a16="http://schemas.microsoft.com/office/drawing/2014/main" id="{E9C6FA17-D1C8-FA40-A3B8-C0E9B96E7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83" y="4365817"/>
            <a:ext cx="3310433" cy="208084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FA74DB3-85AE-41F9-A650-9BE5622687F9}"/>
              </a:ext>
            </a:extLst>
          </p:cNvPr>
          <p:cNvSpPr/>
          <p:nvPr/>
        </p:nvSpPr>
        <p:spPr>
          <a:xfrm>
            <a:off x="0" y="2805719"/>
            <a:ext cx="12192000" cy="13442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BD7B584-9821-4D72-AC64-6735588DF0D7}"/>
              </a:ext>
            </a:extLst>
          </p:cNvPr>
          <p:cNvSpPr/>
          <p:nvPr/>
        </p:nvSpPr>
        <p:spPr>
          <a:xfrm>
            <a:off x="4016253" y="104554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AI </a:t>
            </a:r>
            <a:r>
              <a:rPr lang="zh-CN" altLang="en-US" b="1" dirty="0"/>
              <a:t>机器人客服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5E80F37-15C3-4689-95B3-BEB99B507BA4}"/>
              </a:ext>
            </a:extLst>
          </p:cNvPr>
          <p:cNvGrpSpPr/>
          <p:nvPr/>
        </p:nvGrpSpPr>
        <p:grpSpPr>
          <a:xfrm>
            <a:off x="512486" y="2034401"/>
            <a:ext cx="2489775" cy="498346"/>
            <a:chOff x="512486" y="2034401"/>
            <a:chExt cx="2489775" cy="4983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FEC79E3-9BB5-45A1-80A7-9E49CC99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86" y="2034401"/>
              <a:ext cx="498346" cy="49834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BCC94A-238D-4265-BCBC-BD7BEE017EC2}"/>
                </a:ext>
              </a:extLst>
            </p:cNvPr>
            <p:cNvSpPr txBox="1"/>
            <p:nvPr/>
          </p:nvSpPr>
          <p:spPr>
            <a:xfrm>
              <a:off x="1022232" y="2090771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机器人接待访客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AC959A9-0FD9-45A4-9234-BE063BEAB9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51" r="1"/>
          <a:stretch/>
        </p:blipFill>
        <p:spPr>
          <a:xfrm>
            <a:off x="1273223" y="4536778"/>
            <a:ext cx="2101376" cy="1317174"/>
          </a:xfrm>
          <a:prstGeom prst="rect">
            <a:avLst/>
          </a:prstGeom>
        </p:spPr>
      </p:pic>
      <p:grpSp>
        <p:nvGrpSpPr>
          <p:cNvPr id="45" name="Group 21">
            <a:extLst>
              <a:ext uri="{FF2B5EF4-FFF2-40B4-BE49-F238E27FC236}">
                <a16:creationId xmlns:a16="http://schemas.microsoft.com/office/drawing/2014/main" id="{CA1E6ECF-C2F6-4D02-924C-F871218497EE}"/>
              </a:ext>
            </a:extLst>
          </p:cNvPr>
          <p:cNvGrpSpPr/>
          <p:nvPr/>
        </p:nvGrpSpPr>
        <p:grpSpPr>
          <a:xfrm>
            <a:off x="843567" y="4275029"/>
            <a:ext cx="1004283" cy="1989420"/>
            <a:chOff x="-3768725" y="1125538"/>
            <a:chExt cx="2517775" cy="4862513"/>
          </a:xfrm>
        </p:grpSpPr>
        <p:sp>
          <p:nvSpPr>
            <p:cNvPr id="46" name="Freeform: Shape 22">
              <a:extLst>
                <a:ext uri="{FF2B5EF4-FFF2-40B4-BE49-F238E27FC236}">
                  <a16:creationId xmlns:a16="http://schemas.microsoft.com/office/drawing/2014/main" id="{E143AF1A-9BD9-4207-91E1-3578CA7D6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3">
              <a:extLst>
                <a:ext uri="{FF2B5EF4-FFF2-40B4-BE49-F238E27FC236}">
                  <a16:creationId xmlns:a16="http://schemas.microsoft.com/office/drawing/2014/main" id="{A2126BF8-8104-4B11-B7EF-CCFD6E8E6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C8EAFF71-B09C-4E54-8F88-9CC033252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4" name="Freeform: Shape 26">
              <a:extLst>
                <a:ext uri="{FF2B5EF4-FFF2-40B4-BE49-F238E27FC236}">
                  <a16:creationId xmlns:a16="http://schemas.microsoft.com/office/drawing/2014/main" id="{F5ABCAEB-F2D3-459C-8FC6-7DFCF80A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7">
              <a:extLst>
                <a:ext uri="{FF2B5EF4-FFF2-40B4-BE49-F238E27FC236}">
                  <a16:creationId xmlns:a16="http://schemas.microsoft.com/office/drawing/2014/main" id="{1C52974B-1DC1-4657-8F53-BB709193A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28">
              <a:extLst>
                <a:ext uri="{FF2B5EF4-FFF2-40B4-BE49-F238E27FC236}">
                  <a16:creationId xmlns:a16="http://schemas.microsoft.com/office/drawing/2014/main" id="{87225643-8D9A-426D-A748-A311E0A7E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29">
              <a:extLst>
                <a:ext uri="{FF2B5EF4-FFF2-40B4-BE49-F238E27FC236}">
                  <a16:creationId xmlns:a16="http://schemas.microsoft.com/office/drawing/2014/main" id="{41E03544-24B3-44F8-BC30-4B891556B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30">
              <a:extLst>
                <a:ext uri="{FF2B5EF4-FFF2-40B4-BE49-F238E27FC236}">
                  <a16:creationId xmlns:a16="http://schemas.microsoft.com/office/drawing/2014/main" id="{A986F95D-FCBB-49D2-9E0E-925163232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33">
              <a:extLst>
                <a:ext uri="{FF2B5EF4-FFF2-40B4-BE49-F238E27FC236}">
                  <a16:creationId xmlns:a16="http://schemas.microsoft.com/office/drawing/2014/main" id="{27C050D2-FB96-413A-A836-EE7A74CDA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34">
              <a:extLst>
                <a:ext uri="{FF2B5EF4-FFF2-40B4-BE49-F238E27FC236}">
                  <a16:creationId xmlns:a16="http://schemas.microsoft.com/office/drawing/2014/main" id="{D433933A-5BA3-4BE2-9465-BE6CB3CD0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35">
              <a:extLst>
                <a:ext uri="{FF2B5EF4-FFF2-40B4-BE49-F238E27FC236}">
                  <a16:creationId xmlns:a16="http://schemas.microsoft.com/office/drawing/2014/main" id="{A41A0DDE-1FF1-454D-A074-BCC0B99D2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36">
              <a:extLst>
                <a:ext uri="{FF2B5EF4-FFF2-40B4-BE49-F238E27FC236}">
                  <a16:creationId xmlns:a16="http://schemas.microsoft.com/office/drawing/2014/main" id="{393DC876-2B1C-46F7-A62E-4C44A1B6E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2106B53C-C0B9-4246-9029-D514AA16B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65" y="4544316"/>
            <a:ext cx="874872" cy="14456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43B3E191-3CE8-4CFC-B8E2-BD8008496ACF}"/>
              </a:ext>
            </a:extLst>
          </p:cNvPr>
          <p:cNvGrpSpPr/>
          <p:nvPr/>
        </p:nvGrpSpPr>
        <p:grpSpPr>
          <a:xfrm>
            <a:off x="4398273" y="2088419"/>
            <a:ext cx="3655008" cy="400110"/>
            <a:chOff x="4398273" y="2088419"/>
            <a:chExt cx="3655008" cy="40011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486A805-74DB-4941-B00C-6024F411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273" y="2113850"/>
              <a:ext cx="317095" cy="317095"/>
            </a:xfrm>
            <a:prstGeom prst="rect">
              <a:avLst/>
            </a:prstGeom>
          </p:spPr>
        </p:pic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5D9B248-2FDB-49A9-A733-B348BE9A5AB2}"/>
                </a:ext>
              </a:extLst>
            </p:cNvPr>
            <p:cNvSpPr txBox="1"/>
            <p:nvPr/>
          </p:nvSpPr>
          <p:spPr>
            <a:xfrm>
              <a:off x="4790849" y="2088419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机器人知识库辅助人工坐席</a:t>
              </a:r>
            </a:p>
          </p:txBody>
        </p:sp>
      </p:grpSp>
      <p:pic>
        <p:nvPicPr>
          <p:cNvPr id="90" name="Picture 2" descr="Monitor.png">
            <a:extLst>
              <a:ext uri="{FF2B5EF4-FFF2-40B4-BE49-F238E27FC236}">
                <a16:creationId xmlns:a16="http://schemas.microsoft.com/office/drawing/2014/main" id="{EA5F2D02-42F5-434F-964C-1C9E03874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213" y="4447498"/>
            <a:ext cx="2247259" cy="2014889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36BEE9EC-E5E1-4AE8-AD4A-99957A36A5D5}"/>
              </a:ext>
            </a:extLst>
          </p:cNvPr>
          <p:cNvSpPr txBox="1"/>
          <p:nvPr/>
        </p:nvSpPr>
        <p:spPr>
          <a:xfrm>
            <a:off x="9045726" y="207679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对话历史大数据分析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15B676B-DA38-48FE-BCAD-A80C409655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468"/>
          <a:stretch/>
        </p:blipFill>
        <p:spPr>
          <a:xfrm>
            <a:off x="8981406" y="4535446"/>
            <a:ext cx="2112421" cy="132522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FFC3059-0378-4ABB-B53E-6764DC3F8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7156" y="4620286"/>
            <a:ext cx="2203870" cy="1444353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C1C4D4DC-6A2E-4447-9B3F-637CD996E9D0}"/>
              </a:ext>
            </a:extLst>
          </p:cNvPr>
          <p:cNvSpPr txBox="1"/>
          <p:nvPr/>
        </p:nvSpPr>
        <p:spPr>
          <a:xfrm>
            <a:off x="104173" y="2939492"/>
            <a:ext cx="3603523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设置机器人接待访客，自助式服务回答常见问题，多轮对话完成固定流程的问答；在会话中可设置转人工选项。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AD52CC3-C66C-42F2-B88F-9D5015C82BC3}"/>
              </a:ext>
            </a:extLst>
          </p:cNvPr>
          <p:cNvSpPr txBox="1"/>
          <p:nvPr/>
        </p:nvSpPr>
        <p:spPr>
          <a:xfrm>
            <a:off x="4102100" y="2952600"/>
            <a:ext cx="3951181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帮助客服人员获得标准回复，快速准确的进行应答，包括知识库快捷输入和知识库联想输入，提升用户满意度。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7CF39D1-39C1-4557-8307-45CCFA1FCAED}"/>
              </a:ext>
            </a:extLst>
          </p:cNvPr>
          <p:cNvSpPr txBox="1"/>
          <p:nvPr/>
        </p:nvSpPr>
        <p:spPr>
          <a:xfrm>
            <a:off x="8226102" y="2952192"/>
            <a:ext cx="3796608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提升服务的智能化和自动化，不断优化机器人客服对话能力，从积累的数据中挖掘价值，利用机器学习和大数据分析，无监督学习。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017757A-2729-4435-A6DF-09E587FBAC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4" y="2106113"/>
            <a:ext cx="317095" cy="31709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75C47B2-5764-4174-BA36-1D97A678D2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3897043"/>
            <a:ext cx="12192000" cy="888564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6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CUSTOMER SERVICE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智能客服介绍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>
            <a:cxnSpLocks/>
          </p:cNvCxnSpPr>
          <p:nvPr/>
        </p:nvCxnSpPr>
        <p:spPr>
          <a:xfrm>
            <a:off x="4016254" y="4017475"/>
            <a:ext cx="0" cy="668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E5F458-FE43-4B88-AD6D-6ECD3F4D8198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4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0F54493-B957-4314-8FFE-CAF71F76C68E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坐席监控</a:t>
            </a:r>
            <a:r>
              <a:rPr lang="en-US" altLang="zh-CN" b="1" dirty="0"/>
              <a:t>&amp;</a:t>
            </a:r>
            <a:r>
              <a:rPr lang="zh-CN" altLang="en-US" b="1" dirty="0"/>
              <a:t>坐席邀请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4D603E-63FF-4A6F-9538-E5490AAE221C}"/>
              </a:ext>
            </a:extLst>
          </p:cNvPr>
          <p:cNvSpPr/>
          <p:nvPr/>
        </p:nvSpPr>
        <p:spPr>
          <a:xfrm>
            <a:off x="0" y="4785607"/>
            <a:ext cx="12192000" cy="13429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386BB02-96F0-484A-B1E2-11F6FAA2B7DF}"/>
              </a:ext>
            </a:extLst>
          </p:cNvPr>
          <p:cNvGrpSpPr/>
          <p:nvPr/>
        </p:nvGrpSpPr>
        <p:grpSpPr>
          <a:xfrm>
            <a:off x="914397" y="1756204"/>
            <a:ext cx="2137941" cy="1916874"/>
            <a:chOff x="8929654" y="1830095"/>
            <a:chExt cx="2137941" cy="1916874"/>
          </a:xfrm>
        </p:grpSpPr>
        <p:pic>
          <p:nvPicPr>
            <p:cNvPr id="26" name="Picture 2" descr="Monitor.png">
              <a:extLst>
                <a:ext uri="{FF2B5EF4-FFF2-40B4-BE49-F238E27FC236}">
                  <a16:creationId xmlns:a16="http://schemas.microsoft.com/office/drawing/2014/main" id="{F82C94F2-D492-4A4C-8143-34D17B69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9654" y="1830095"/>
              <a:ext cx="2137941" cy="191687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84DD1A6-B318-4544-8F0B-FDD04346A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1314" y="1934727"/>
              <a:ext cx="2019585" cy="123833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3BE24E3-F40F-4DFC-95A7-03520921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301" y="2344721"/>
              <a:ext cx="1594455" cy="7022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793800A-DEBE-4A94-AE24-3C5D0CEA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1682" y="2410303"/>
              <a:ext cx="1594455" cy="70221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58B6DB8-85E6-47EB-8808-F162E571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300" y="2475762"/>
              <a:ext cx="1594455" cy="7022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2A0480FC-3D66-47FE-B66C-98040786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299" y="2531607"/>
              <a:ext cx="1594455" cy="70221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BFD90F9-E8BB-4D9E-94CF-5CE09545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298" y="2589909"/>
              <a:ext cx="1594455" cy="7022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9E81EDC-2615-4C76-82FE-9FDE97AD7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301" y="2643729"/>
              <a:ext cx="1594455" cy="70221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15C139F-10FF-4168-889C-677DCFD57F88}"/>
              </a:ext>
            </a:extLst>
          </p:cNvPr>
          <p:cNvGrpSpPr/>
          <p:nvPr/>
        </p:nvGrpSpPr>
        <p:grpSpPr>
          <a:xfrm>
            <a:off x="9032890" y="1756204"/>
            <a:ext cx="2137941" cy="1916874"/>
            <a:chOff x="910409" y="1830095"/>
            <a:chExt cx="2137941" cy="1916874"/>
          </a:xfrm>
        </p:grpSpPr>
        <p:pic>
          <p:nvPicPr>
            <p:cNvPr id="16" name="Picture 2" descr="Monitor.png">
              <a:extLst>
                <a:ext uri="{FF2B5EF4-FFF2-40B4-BE49-F238E27FC236}">
                  <a16:creationId xmlns:a16="http://schemas.microsoft.com/office/drawing/2014/main" id="{D86118D5-11A2-1B42-8E25-45F5D6E0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409" y="1830095"/>
              <a:ext cx="2137941" cy="191687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7CF6973-3124-47D4-95B1-03E08F44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867" y="1909923"/>
              <a:ext cx="2012457" cy="127266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15488845-A62F-4A89-94BC-2892E63A9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964"/>
            <a:stretch/>
          </p:blipFill>
          <p:spPr>
            <a:xfrm>
              <a:off x="1031081" y="2526904"/>
              <a:ext cx="342899" cy="8033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A431A26-5DD6-4A69-A1EE-DDB8A29E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700" y="2367871"/>
              <a:ext cx="342899" cy="156045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477DF5A-AFFD-4C37-BE68-AD430ADF2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964"/>
            <a:stretch/>
          </p:blipFill>
          <p:spPr>
            <a:xfrm>
              <a:off x="1031078" y="2601940"/>
              <a:ext cx="342899" cy="80337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37DD0A3-2C76-4E7D-AE9F-84A9C438F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964"/>
            <a:stretch/>
          </p:blipFill>
          <p:spPr>
            <a:xfrm>
              <a:off x="1031075" y="2687646"/>
              <a:ext cx="342899" cy="80337"/>
            </a:xfrm>
            <a:prstGeom prst="rect">
              <a:avLst/>
            </a:prstGeom>
          </p:spPr>
        </p:pic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119F07F-052E-4214-9512-D8D1EDA6984A}"/>
              </a:ext>
            </a:extLst>
          </p:cNvPr>
          <p:cNvCxnSpPr>
            <a:cxnSpLocks/>
          </p:cNvCxnSpPr>
          <p:nvPr/>
        </p:nvCxnSpPr>
        <p:spPr>
          <a:xfrm>
            <a:off x="8029454" y="4017475"/>
            <a:ext cx="0" cy="668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56FB13F3-7AD2-4A0C-8C0A-DCD2228D4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504" y="4155707"/>
            <a:ext cx="336811" cy="336811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3645780-A616-4D8A-96A4-B5D8F4F5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3" y="4127101"/>
            <a:ext cx="419422" cy="419422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DF7CBDB2-7604-4721-AD17-DE7FDE7CFA48}"/>
              </a:ext>
            </a:extLst>
          </p:cNvPr>
          <p:cNvSpPr txBox="1"/>
          <p:nvPr/>
        </p:nvSpPr>
        <p:spPr>
          <a:xfrm>
            <a:off x="5386250" y="415183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主动邀请访客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AE7F278-1B93-4DE2-9DEF-B9B22CE4F447}"/>
              </a:ext>
            </a:extLst>
          </p:cNvPr>
          <p:cNvSpPr txBox="1"/>
          <p:nvPr/>
        </p:nvSpPr>
        <p:spPr>
          <a:xfrm>
            <a:off x="9296323" y="413980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高级坐席监控会话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BBD97DD-E30A-458E-A22A-DBA4073E4FA4}"/>
              </a:ext>
            </a:extLst>
          </p:cNvPr>
          <p:cNvSpPr txBox="1"/>
          <p:nvPr/>
        </p:nvSpPr>
        <p:spPr>
          <a:xfrm>
            <a:off x="181605" y="4909688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实时查看当前服务中的访客，访客轨迹，转接和关闭会话；查看排队中的会话。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47F440A-98E4-497A-AE87-E322934DEE61}"/>
              </a:ext>
            </a:extLst>
          </p:cNvPr>
          <p:cNvSpPr txBox="1"/>
          <p:nvPr/>
        </p:nvSpPr>
        <p:spPr>
          <a:xfrm>
            <a:off x="4309638" y="4909688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坐席人员邀请在线访客进行对话，提升用户体验。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AA69782-D9B7-46F3-8C4C-36E51541FB24}"/>
              </a:ext>
            </a:extLst>
          </p:cNvPr>
          <p:cNvSpPr txBox="1"/>
          <p:nvPr/>
        </p:nvSpPr>
        <p:spPr>
          <a:xfrm>
            <a:off x="8228456" y="4909688"/>
            <a:ext cx="37934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客服会话的现场管理，由高级客服监控和干预会话，高级客服可同时在会话中回复，也可以对会话进行强制转接。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348AA6-BB2F-4E8C-9673-A9EE99E9E73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93" t="10159" r="10607" b="18662"/>
          <a:stretch/>
        </p:blipFill>
        <p:spPr>
          <a:xfrm>
            <a:off x="4352778" y="1629531"/>
            <a:ext cx="3429999" cy="1571190"/>
          </a:xfrm>
          <a:prstGeom prst="roundRect">
            <a:avLst>
              <a:gd name="adj" fmla="val 29792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3" name="图片 22">
            <a:extLst>
              <a:ext uri="{FF2B5EF4-FFF2-40B4-BE49-F238E27FC236}">
                <a16:creationId xmlns:a16="http://schemas.microsoft.com/office/drawing/2014/main" id="{E9C6FA17-D1C8-FA40-A3B8-C0E9B96E70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16" y="2082635"/>
            <a:ext cx="2373884" cy="14921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9155EA-1B31-4038-B02E-16CB45343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0570" y="2273100"/>
            <a:ext cx="1600846" cy="10154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6911FEA-8FAF-4CD8-A18E-27414B75DAE2}"/>
              </a:ext>
            </a:extLst>
          </p:cNvPr>
          <p:cNvGrpSpPr/>
          <p:nvPr/>
        </p:nvGrpSpPr>
        <p:grpSpPr>
          <a:xfrm>
            <a:off x="941219" y="4151832"/>
            <a:ext cx="2071466" cy="400110"/>
            <a:chOff x="941219" y="4151832"/>
            <a:chExt cx="2071466" cy="400110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BE2B534-EE3B-4F1D-BD71-AE3036F63CE1}"/>
                </a:ext>
              </a:extLst>
            </p:cNvPr>
            <p:cNvSpPr txBox="1"/>
            <p:nvPr/>
          </p:nvSpPr>
          <p:spPr>
            <a:xfrm>
              <a:off x="1289136" y="415183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当前对话管理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237AB1-690D-49E3-8387-4BEE495FE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219" y="4197599"/>
              <a:ext cx="334803" cy="308575"/>
            </a:xfrm>
            <a:prstGeom prst="rect">
              <a:avLst/>
            </a:prstGeom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86873443-E8E9-40F3-9CDE-FC3CE08BF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10A1B3-0E9D-FD4B-8E40-3CFD17799659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OPERATIONS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CF752BE-FCEB-A543-90E9-09177747E42D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智能运营介绍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6A35CC95-1CBB-5840-8E21-7FEA8E19FB40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5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3375216-949D-AD42-AF7D-320F3AA0EF75}"/>
              </a:ext>
            </a:extLst>
          </p:cNvPr>
          <p:cNvSpPr/>
          <p:nvPr/>
        </p:nvSpPr>
        <p:spPr>
          <a:xfrm>
            <a:off x="0" y="1758570"/>
            <a:ext cx="12192000" cy="611962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9">
            <a:extLst>
              <a:ext uri="{FF2B5EF4-FFF2-40B4-BE49-F238E27FC236}">
                <a16:creationId xmlns:a16="http://schemas.microsoft.com/office/drawing/2014/main" id="{0B0D02BC-ED7F-0346-BE7A-7D52DA6832E3}"/>
              </a:ext>
            </a:extLst>
          </p:cNvPr>
          <p:cNvCxnSpPr>
            <a:cxnSpLocks/>
          </p:cNvCxnSpPr>
          <p:nvPr/>
        </p:nvCxnSpPr>
        <p:spPr>
          <a:xfrm>
            <a:off x="4016254" y="1752625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0">
            <a:extLst>
              <a:ext uri="{FF2B5EF4-FFF2-40B4-BE49-F238E27FC236}">
                <a16:creationId xmlns:a16="http://schemas.microsoft.com/office/drawing/2014/main" id="{4C26BCE2-16F2-7744-8831-9E0F2F94A9E8}"/>
              </a:ext>
            </a:extLst>
          </p:cNvPr>
          <p:cNvCxnSpPr>
            <a:cxnSpLocks/>
          </p:cNvCxnSpPr>
          <p:nvPr/>
        </p:nvCxnSpPr>
        <p:spPr>
          <a:xfrm>
            <a:off x="7952774" y="1752625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4">
            <a:extLst>
              <a:ext uri="{FF2B5EF4-FFF2-40B4-BE49-F238E27FC236}">
                <a16:creationId xmlns:a16="http://schemas.microsoft.com/office/drawing/2014/main" id="{3641F958-112F-354E-AB4B-2B717AE6CF55}"/>
              </a:ext>
            </a:extLst>
          </p:cNvPr>
          <p:cNvSpPr/>
          <p:nvPr/>
        </p:nvSpPr>
        <p:spPr>
          <a:xfrm>
            <a:off x="0" y="2354780"/>
            <a:ext cx="12192000" cy="12658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19">
            <a:extLst>
              <a:ext uri="{FF2B5EF4-FFF2-40B4-BE49-F238E27FC236}">
                <a16:creationId xmlns:a16="http://schemas.microsoft.com/office/drawing/2014/main" id="{A3AC6F59-5816-5F48-B3B6-62E5C882BAE5}"/>
              </a:ext>
            </a:extLst>
          </p:cNvPr>
          <p:cNvCxnSpPr>
            <a:cxnSpLocks/>
          </p:cNvCxnSpPr>
          <p:nvPr/>
        </p:nvCxnSpPr>
        <p:spPr>
          <a:xfrm>
            <a:off x="4016254" y="2370532"/>
            <a:ext cx="0" cy="12500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0">
            <a:extLst>
              <a:ext uri="{FF2B5EF4-FFF2-40B4-BE49-F238E27FC236}">
                <a16:creationId xmlns:a16="http://schemas.microsoft.com/office/drawing/2014/main" id="{3DDD46A7-83C0-F84F-88E7-B638C1478FD4}"/>
              </a:ext>
            </a:extLst>
          </p:cNvPr>
          <p:cNvCxnSpPr>
            <a:cxnSpLocks/>
          </p:cNvCxnSpPr>
          <p:nvPr/>
        </p:nvCxnSpPr>
        <p:spPr>
          <a:xfrm>
            <a:off x="7952774" y="2348835"/>
            <a:ext cx="0" cy="1271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B531B0BA-AD89-8A45-BDC4-98590C1B3E15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595AF8F8-F295-F04C-9F7B-ED4CE58B100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0">
              <a:extLst>
                <a:ext uri="{FF2B5EF4-FFF2-40B4-BE49-F238E27FC236}">
                  <a16:creationId xmlns:a16="http://schemas.microsoft.com/office/drawing/2014/main" id="{DF11400C-5AE8-884A-A5CB-BA79D69D52D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7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2190210-35CD-F74A-99FD-9E01A0B89D72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0" name="直接连接符 13">
              <a:extLst>
                <a:ext uri="{FF2B5EF4-FFF2-40B4-BE49-F238E27FC236}">
                  <a16:creationId xmlns:a16="http://schemas.microsoft.com/office/drawing/2014/main" id="{8F2E74B3-2D92-D04D-8D33-6043F98288D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2" descr="Monitor.png">
            <a:extLst>
              <a:ext uri="{FF2B5EF4-FFF2-40B4-BE49-F238E27FC236}">
                <a16:creationId xmlns:a16="http://schemas.microsoft.com/office/drawing/2014/main" id="{946423BD-11D0-204F-AB32-62004E89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2" y="3954604"/>
            <a:ext cx="2601341" cy="2332358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186AB17-6F8C-4701-A03F-133C0E5ECD84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客户关系管理 </a:t>
            </a:r>
            <a:r>
              <a:rPr lang="en-US" altLang="zh-CN" b="1" dirty="0"/>
              <a:t>CRM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FDE88A-BF73-46B5-8E04-CA7BC7F50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7" y="1909370"/>
            <a:ext cx="294611" cy="2946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714DC8-31EC-4628-B74B-62830CD45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44" y="1942469"/>
            <a:ext cx="252705" cy="25270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E898177-A93C-4D45-B8A2-2D695E5E1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43" y="1872340"/>
            <a:ext cx="332717" cy="33271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74656C2-65E5-4E20-A2D9-D2E7B22C5FB6}"/>
              </a:ext>
            </a:extLst>
          </p:cNvPr>
          <p:cNvSpPr txBox="1"/>
          <p:nvPr/>
        </p:nvSpPr>
        <p:spPr>
          <a:xfrm>
            <a:off x="1184892" y="18908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维护联系人信息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81400FA-1130-4CC9-ADF1-2CD321F29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396" y="3794761"/>
            <a:ext cx="3424582" cy="2150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2DA7311-313D-4DBE-AF66-CD71CB1FC783}"/>
              </a:ext>
            </a:extLst>
          </p:cNvPr>
          <p:cNvSpPr txBox="1"/>
          <p:nvPr/>
        </p:nvSpPr>
        <p:spPr>
          <a:xfrm>
            <a:off x="5416267" y="1890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关联访客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21D51E-E803-47FF-BE4B-6C84728181A0}"/>
              </a:ext>
            </a:extLst>
          </p:cNvPr>
          <p:cNvSpPr txBox="1"/>
          <p:nvPr/>
        </p:nvSpPr>
        <p:spPr>
          <a:xfrm>
            <a:off x="9358298" y="1887015"/>
            <a:ext cx="16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记录来往历史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BD02175-D3AF-46D2-AD78-C26E6F137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583" y="3684802"/>
            <a:ext cx="2371724" cy="20764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601BA91-307F-47AA-937C-C15FDEA59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4345" y="4828161"/>
            <a:ext cx="3306954" cy="1821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AB4298E-8360-40B3-8DD4-45668578AB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9515" y="4061508"/>
            <a:ext cx="2429165" cy="1513523"/>
          </a:xfrm>
          <a:prstGeom prst="rect">
            <a:avLst/>
          </a:prstGeom>
        </p:spPr>
      </p:pic>
      <p:grpSp>
        <p:nvGrpSpPr>
          <p:cNvPr id="36" name="Group 21">
            <a:extLst>
              <a:ext uri="{FF2B5EF4-FFF2-40B4-BE49-F238E27FC236}">
                <a16:creationId xmlns:a16="http://schemas.microsoft.com/office/drawing/2014/main" id="{3425A95B-EEAB-DC4B-80EB-D4B44F7CA4D0}"/>
              </a:ext>
            </a:extLst>
          </p:cNvPr>
          <p:cNvGrpSpPr/>
          <p:nvPr/>
        </p:nvGrpSpPr>
        <p:grpSpPr>
          <a:xfrm>
            <a:off x="10513268" y="4528180"/>
            <a:ext cx="961557" cy="1868685"/>
            <a:chOff x="-3768725" y="1125538"/>
            <a:chExt cx="2517775" cy="4862513"/>
          </a:xfrm>
        </p:grpSpPr>
        <p:sp>
          <p:nvSpPr>
            <p:cNvPr id="37" name="Freeform: Shape 22">
              <a:extLst>
                <a:ext uri="{FF2B5EF4-FFF2-40B4-BE49-F238E27FC236}">
                  <a16:creationId xmlns:a16="http://schemas.microsoft.com/office/drawing/2014/main" id="{97FFC9AE-E0EA-7F4D-BC3A-79BEC800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23">
              <a:extLst>
                <a:ext uri="{FF2B5EF4-FFF2-40B4-BE49-F238E27FC236}">
                  <a16:creationId xmlns:a16="http://schemas.microsoft.com/office/drawing/2014/main" id="{010C8AA9-CB8F-9D46-82FF-40E7FA5D5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D8933C1A-25E3-3541-8984-EF102ADAF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26">
              <a:extLst>
                <a:ext uri="{FF2B5EF4-FFF2-40B4-BE49-F238E27FC236}">
                  <a16:creationId xmlns:a16="http://schemas.microsoft.com/office/drawing/2014/main" id="{B1FD2F68-F3BA-414E-9E8D-870440DF5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27">
              <a:extLst>
                <a:ext uri="{FF2B5EF4-FFF2-40B4-BE49-F238E27FC236}">
                  <a16:creationId xmlns:a16="http://schemas.microsoft.com/office/drawing/2014/main" id="{0BE15771-587F-9D4C-9CC2-7A337F808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8">
              <a:extLst>
                <a:ext uri="{FF2B5EF4-FFF2-40B4-BE49-F238E27FC236}">
                  <a16:creationId xmlns:a16="http://schemas.microsoft.com/office/drawing/2014/main" id="{E500CFF5-8ED4-0A4D-8F56-22E464760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CD0FF7F6-BCE2-584C-863B-AA62E8CEB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30">
              <a:extLst>
                <a:ext uri="{FF2B5EF4-FFF2-40B4-BE49-F238E27FC236}">
                  <a16:creationId xmlns:a16="http://schemas.microsoft.com/office/drawing/2014/main" id="{6C9783AC-CD9A-F344-99B2-ACACE014D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33">
              <a:extLst>
                <a:ext uri="{FF2B5EF4-FFF2-40B4-BE49-F238E27FC236}">
                  <a16:creationId xmlns:a16="http://schemas.microsoft.com/office/drawing/2014/main" id="{E19DA30D-85B7-6542-BD17-B2CB83DCF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34">
              <a:extLst>
                <a:ext uri="{FF2B5EF4-FFF2-40B4-BE49-F238E27FC236}">
                  <a16:creationId xmlns:a16="http://schemas.microsoft.com/office/drawing/2014/main" id="{8012B425-01E9-344B-863A-AB6068E78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35">
              <a:extLst>
                <a:ext uri="{FF2B5EF4-FFF2-40B4-BE49-F238E27FC236}">
                  <a16:creationId xmlns:a16="http://schemas.microsoft.com/office/drawing/2014/main" id="{A2B19E74-29EB-9C45-983D-90ED161B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36">
              <a:extLst>
                <a:ext uri="{FF2B5EF4-FFF2-40B4-BE49-F238E27FC236}">
                  <a16:creationId xmlns:a16="http://schemas.microsoft.com/office/drawing/2014/main" id="{D8C78FBF-9AA0-D748-A307-9A3B94303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667C41AA-560B-4300-994E-4B4E301991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8396"/>
          <a:stretch/>
        </p:blipFill>
        <p:spPr>
          <a:xfrm>
            <a:off x="10597793" y="4691532"/>
            <a:ext cx="820395" cy="1498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E7FDDB5-AAC5-4B6B-920B-89059CBEF92A}"/>
              </a:ext>
            </a:extLst>
          </p:cNvPr>
          <p:cNvSpPr txBox="1"/>
          <p:nvPr/>
        </p:nvSpPr>
        <p:spPr>
          <a:xfrm>
            <a:off x="212154" y="2454529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创建联系人或客户，维护个人或组织信息，支持分类和自定义标签。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221CFAB-1A95-45B6-8A6E-3CB2BB2CDF3B}"/>
              </a:ext>
            </a:extLst>
          </p:cNvPr>
          <p:cNvSpPr txBox="1"/>
          <p:nvPr/>
        </p:nvSpPr>
        <p:spPr>
          <a:xfrm>
            <a:off x="4356688" y="2451040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在访客会话中，关联联系人；同一个访客再次访问时，自动绑定联系人信息。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A27C5B3-31E2-4729-A758-82C03D652982}"/>
              </a:ext>
            </a:extLst>
          </p:cNvPr>
          <p:cNvSpPr txBox="1"/>
          <p:nvPr/>
        </p:nvSpPr>
        <p:spPr>
          <a:xfrm>
            <a:off x="8274462" y="2450072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服务过程中的相关信息记录到联系人或客户详情页面，更有效的维护客户，方便进行客户关怀。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CDD25A7-FC53-44B3-8888-3BE06CD220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1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10A1B3-0E9D-FD4B-8E40-3CFD17799659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OPERATIONS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CF752BE-FCEB-A543-90E9-09177747E42D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智能运营介绍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6A35CC95-1CBB-5840-8E21-7FEA8E19FB40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5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3375216-949D-AD42-AF7D-320F3AA0EF75}"/>
              </a:ext>
            </a:extLst>
          </p:cNvPr>
          <p:cNvSpPr/>
          <p:nvPr/>
        </p:nvSpPr>
        <p:spPr>
          <a:xfrm>
            <a:off x="0" y="4178989"/>
            <a:ext cx="12192000" cy="611962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9">
            <a:extLst>
              <a:ext uri="{FF2B5EF4-FFF2-40B4-BE49-F238E27FC236}">
                <a16:creationId xmlns:a16="http://schemas.microsoft.com/office/drawing/2014/main" id="{0B0D02BC-ED7F-0346-BE7A-7D52DA6832E3}"/>
              </a:ext>
            </a:extLst>
          </p:cNvPr>
          <p:cNvCxnSpPr>
            <a:cxnSpLocks/>
          </p:cNvCxnSpPr>
          <p:nvPr/>
        </p:nvCxnSpPr>
        <p:spPr>
          <a:xfrm>
            <a:off x="4016254" y="4173044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0">
            <a:extLst>
              <a:ext uri="{FF2B5EF4-FFF2-40B4-BE49-F238E27FC236}">
                <a16:creationId xmlns:a16="http://schemas.microsoft.com/office/drawing/2014/main" id="{4C26BCE2-16F2-7744-8831-9E0F2F94A9E8}"/>
              </a:ext>
            </a:extLst>
          </p:cNvPr>
          <p:cNvCxnSpPr>
            <a:cxnSpLocks/>
          </p:cNvCxnSpPr>
          <p:nvPr/>
        </p:nvCxnSpPr>
        <p:spPr>
          <a:xfrm>
            <a:off x="7952774" y="4173044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4">
            <a:extLst>
              <a:ext uri="{FF2B5EF4-FFF2-40B4-BE49-F238E27FC236}">
                <a16:creationId xmlns:a16="http://schemas.microsoft.com/office/drawing/2014/main" id="{3641F958-112F-354E-AB4B-2B717AE6CF55}"/>
              </a:ext>
            </a:extLst>
          </p:cNvPr>
          <p:cNvSpPr/>
          <p:nvPr/>
        </p:nvSpPr>
        <p:spPr>
          <a:xfrm>
            <a:off x="0" y="4775199"/>
            <a:ext cx="12192000" cy="12658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19">
            <a:extLst>
              <a:ext uri="{FF2B5EF4-FFF2-40B4-BE49-F238E27FC236}">
                <a16:creationId xmlns:a16="http://schemas.microsoft.com/office/drawing/2014/main" id="{A3AC6F59-5816-5F48-B3B6-62E5C882BAE5}"/>
              </a:ext>
            </a:extLst>
          </p:cNvPr>
          <p:cNvCxnSpPr>
            <a:cxnSpLocks/>
          </p:cNvCxnSpPr>
          <p:nvPr/>
        </p:nvCxnSpPr>
        <p:spPr>
          <a:xfrm>
            <a:off x="4016254" y="4790951"/>
            <a:ext cx="0" cy="12500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0">
            <a:extLst>
              <a:ext uri="{FF2B5EF4-FFF2-40B4-BE49-F238E27FC236}">
                <a16:creationId xmlns:a16="http://schemas.microsoft.com/office/drawing/2014/main" id="{3DDD46A7-83C0-F84F-88E7-B638C1478FD4}"/>
              </a:ext>
            </a:extLst>
          </p:cNvPr>
          <p:cNvCxnSpPr>
            <a:cxnSpLocks/>
          </p:cNvCxnSpPr>
          <p:nvPr/>
        </p:nvCxnSpPr>
        <p:spPr>
          <a:xfrm>
            <a:off x="7952774" y="4769254"/>
            <a:ext cx="0" cy="1271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B531B0BA-AD89-8A45-BDC4-98590C1B3E15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595AF8F8-F295-F04C-9F7B-ED4CE58B100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0">
              <a:extLst>
                <a:ext uri="{FF2B5EF4-FFF2-40B4-BE49-F238E27FC236}">
                  <a16:creationId xmlns:a16="http://schemas.microsoft.com/office/drawing/2014/main" id="{DF11400C-5AE8-884A-A5CB-BA79D69D52D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8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2190210-35CD-F74A-99FD-9E01A0B89D72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0" name="直接连接符 13">
              <a:extLst>
                <a:ext uri="{FF2B5EF4-FFF2-40B4-BE49-F238E27FC236}">
                  <a16:creationId xmlns:a16="http://schemas.microsoft.com/office/drawing/2014/main" id="{8F2E74B3-2D92-D04D-8D33-6043F98288D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41EDF51-DD39-4371-9666-631B635846A4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质检</a:t>
            </a:r>
            <a:r>
              <a:rPr lang="en-US" altLang="zh-CN" b="1" dirty="0"/>
              <a:t>&amp;</a:t>
            </a:r>
            <a:r>
              <a:rPr lang="zh-CN" altLang="en-US" b="1" dirty="0"/>
              <a:t>运营统计数据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9DB1D80-EA5E-46A9-977C-BD9C0A7562F4}"/>
              </a:ext>
            </a:extLst>
          </p:cNvPr>
          <p:cNvGrpSpPr/>
          <p:nvPr/>
        </p:nvGrpSpPr>
        <p:grpSpPr>
          <a:xfrm>
            <a:off x="856782" y="4302440"/>
            <a:ext cx="2083595" cy="369332"/>
            <a:chOff x="376230" y="4328422"/>
            <a:chExt cx="2083595" cy="3693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A54930D-AEFA-419E-B1DD-9FECCDA9D921}"/>
                </a:ext>
              </a:extLst>
            </p:cNvPr>
            <p:cNvSpPr txBox="1"/>
            <p:nvPr/>
          </p:nvSpPr>
          <p:spPr>
            <a:xfrm>
              <a:off x="659332" y="432842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分析客户满意度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0448AFE-2E5A-4436-A941-55041FFE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30" y="4340173"/>
              <a:ext cx="312966" cy="312966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6405D47-5968-4F79-A2F2-C7051F645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04" y="4302440"/>
            <a:ext cx="325967" cy="32596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6ADA009-E98F-446A-AD81-B96EB7B95E05}"/>
              </a:ext>
            </a:extLst>
          </p:cNvPr>
          <p:cNvSpPr txBox="1"/>
          <p:nvPr/>
        </p:nvSpPr>
        <p:spPr>
          <a:xfrm>
            <a:off x="4831074" y="431940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浏览会话历史进行质检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42A55AB-4E3C-4ABD-B6B3-A25564179B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21"/>
          <a:stretch/>
        </p:blipFill>
        <p:spPr>
          <a:xfrm>
            <a:off x="7778540" y="1747540"/>
            <a:ext cx="3985996" cy="1928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1CC62DA-A1CF-4F6F-BBB5-2EE90A8C7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25" y="4336493"/>
            <a:ext cx="265797" cy="265797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988E75CF-7D6C-4A12-894D-599F6CD2E1B1}"/>
              </a:ext>
            </a:extLst>
          </p:cNvPr>
          <p:cNvSpPr txBox="1"/>
          <p:nvPr/>
        </p:nvSpPr>
        <p:spPr>
          <a:xfrm>
            <a:off x="8842275" y="42931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坐席人员工作负荷统计</a:t>
            </a:r>
          </a:p>
        </p:txBody>
      </p:sp>
      <p:pic>
        <p:nvPicPr>
          <p:cNvPr id="61" name="Picture 2" descr="Monitor.png">
            <a:extLst>
              <a:ext uri="{FF2B5EF4-FFF2-40B4-BE49-F238E27FC236}">
                <a16:creationId xmlns:a16="http://schemas.microsoft.com/office/drawing/2014/main" id="{EEDD0121-A234-4F08-962C-38F414A19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862" y="1830967"/>
            <a:ext cx="2137941" cy="1916874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509D3C7F-C6E9-474E-B9D2-985B94B95136}"/>
              </a:ext>
            </a:extLst>
          </p:cNvPr>
          <p:cNvGrpSpPr/>
          <p:nvPr/>
        </p:nvGrpSpPr>
        <p:grpSpPr>
          <a:xfrm>
            <a:off x="4892240" y="1977288"/>
            <a:ext cx="1959183" cy="1152444"/>
            <a:chOff x="981194" y="1843804"/>
            <a:chExt cx="2136532" cy="120127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E0DCA96-B1DA-44DD-93C1-5BC4E2BE1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8280"/>
            <a:stretch/>
          </p:blipFill>
          <p:spPr>
            <a:xfrm>
              <a:off x="981194" y="1843804"/>
              <a:ext cx="1465692" cy="1200942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34BD68AF-5BE0-4AB4-9C91-A6DA3B1D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023"/>
            <a:stretch/>
          </p:blipFill>
          <p:spPr>
            <a:xfrm>
              <a:off x="2438226" y="1844141"/>
              <a:ext cx="679500" cy="1200942"/>
            </a:xfrm>
            <a:prstGeom prst="rect">
              <a:avLst/>
            </a:prstGeom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B5DE75C1-8691-4B3B-BBFB-B09FD13FE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575" y="2222063"/>
            <a:ext cx="2339415" cy="1646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9" name="组合 88">
            <a:extLst>
              <a:ext uri="{FF2B5EF4-FFF2-40B4-BE49-F238E27FC236}">
                <a16:creationId xmlns:a16="http://schemas.microsoft.com/office/drawing/2014/main" id="{26C7A186-F6FE-4423-8D2D-8994ABF02EFD}"/>
              </a:ext>
            </a:extLst>
          </p:cNvPr>
          <p:cNvGrpSpPr/>
          <p:nvPr/>
        </p:nvGrpSpPr>
        <p:grpSpPr>
          <a:xfrm>
            <a:off x="1194660" y="1670695"/>
            <a:ext cx="2393273" cy="1008316"/>
            <a:chOff x="1571852" y="1491746"/>
            <a:chExt cx="2393273" cy="1008316"/>
          </a:xfrm>
        </p:grpSpPr>
        <p:sp>
          <p:nvSpPr>
            <p:cNvPr id="42" name="思想气泡: 云 41">
              <a:extLst>
                <a:ext uri="{FF2B5EF4-FFF2-40B4-BE49-F238E27FC236}">
                  <a16:creationId xmlns:a16="http://schemas.microsoft.com/office/drawing/2014/main" id="{E17EFC8F-5B12-4AE7-A732-3D35BD9EE4EA}"/>
                </a:ext>
              </a:extLst>
            </p:cNvPr>
            <p:cNvSpPr/>
            <p:nvPr/>
          </p:nvSpPr>
          <p:spPr>
            <a:xfrm>
              <a:off x="2061633" y="1691862"/>
              <a:ext cx="1616379" cy="808200"/>
            </a:xfrm>
            <a:prstGeom prst="cloudCallou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CDC2B36-D0A1-493B-A7E7-26706434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78202" y="1499751"/>
              <a:ext cx="2382177" cy="857746"/>
            </a:xfrm>
            <a:prstGeom prst="rect">
              <a:avLst/>
            </a:prstGeom>
          </p:spPr>
        </p:pic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3BBACAC-A096-4905-B3CA-4FEDD51A2B2F}"/>
                </a:ext>
              </a:extLst>
            </p:cNvPr>
            <p:cNvCxnSpPr>
              <a:cxnSpLocks/>
            </p:cNvCxnSpPr>
            <p:nvPr/>
          </p:nvCxnSpPr>
          <p:spPr>
            <a:xfrm>
              <a:off x="1578202" y="1502926"/>
              <a:ext cx="0" cy="854444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9CCC72F-6FDF-41BB-B2F4-E296703ED5C0}"/>
                </a:ext>
              </a:extLst>
            </p:cNvPr>
            <p:cNvCxnSpPr>
              <a:cxnSpLocks/>
            </p:cNvCxnSpPr>
            <p:nvPr/>
          </p:nvCxnSpPr>
          <p:spPr>
            <a:xfrm>
              <a:off x="1571852" y="1499751"/>
              <a:ext cx="238086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5651DE1-CC03-48DD-BF03-6FAD9DE31CF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717" y="1491746"/>
              <a:ext cx="12408" cy="86945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8F228DD-BF42-4955-8E84-0E1D96EB0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899" y="2357370"/>
              <a:ext cx="569480" cy="469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C2D29AB7-B662-49B2-B200-C9BA6D45201E}"/>
                </a:ext>
              </a:extLst>
            </p:cNvPr>
            <p:cNvCxnSpPr>
              <a:cxnSpLocks/>
            </p:cNvCxnSpPr>
            <p:nvPr/>
          </p:nvCxnSpPr>
          <p:spPr>
            <a:xfrm>
              <a:off x="1571852" y="2361201"/>
              <a:ext cx="72367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2AEEAF7E-C117-4EB9-9818-525185620FAF}"/>
              </a:ext>
            </a:extLst>
          </p:cNvPr>
          <p:cNvSpPr txBox="1"/>
          <p:nvPr/>
        </p:nvSpPr>
        <p:spPr>
          <a:xfrm>
            <a:off x="234541" y="4880259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评估客服人员工作质量，作为业绩考核依据。按照技能组和时间段，统计人工坐席的访客满意度报告。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ECA1DF-CAA6-4722-99B6-A20B5A0ECC8B}"/>
              </a:ext>
            </a:extLst>
          </p:cNvPr>
          <p:cNvSpPr txBox="1"/>
          <p:nvPr/>
        </p:nvSpPr>
        <p:spPr>
          <a:xfrm>
            <a:off x="4209357" y="4890645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全面掌握客户服务情况，复盘历史记录。在历史会话中查看所有对话、服务小结、在线坐席、全部坐席、访客留言。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D8CE765-43BD-4D69-8ED8-07FFFA747A5A}"/>
              </a:ext>
            </a:extLst>
          </p:cNvPr>
          <p:cNvSpPr txBox="1"/>
          <p:nvPr/>
        </p:nvSpPr>
        <p:spPr>
          <a:xfrm>
            <a:off x="8288185" y="4885129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快速获得坐席人员工作饱和程度。在统计功能中，查看坐席人员的自定义时间段的咨询数量、平均等待时长和平均咨询时长。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78C2405-4EFD-4489-B194-6C07918A89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3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2329</Words>
  <Application>Microsoft Office PowerPoint</Application>
  <PresentationFormat>宽屏</PresentationFormat>
  <Paragraphs>375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1" baseType="lpstr">
      <vt:lpstr>Arial Unicode MS</vt:lpstr>
      <vt:lpstr>华文中宋</vt:lpstr>
      <vt:lpstr>华文仿宋</vt:lpstr>
      <vt:lpstr>华文新魏</vt:lpstr>
      <vt:lpstr>华文琥珀</vt:lpstr>
      <vt:lpstr>华文行楷</vt:lpstr>
      <vt:lpstr>幼圆</vt:lpstr>
      <vt:lpstr>Microsoft YaHei</vt:lpstr>
      <vt:lpstr>Microsoft YaHei</vt:lpstr>
      <vt:lpstr>微软雅黑 Light</vt:lpstr>
      <vt:lpstr>思源黑体 CN Bold</vt:lpstr>
      <vt:lpstr>思源黑体 CN Heavy</vt:lpstr>
      <vt:lpstr>思源黑体 CN Light</vt:lpstr>
      <vt:lpstr>思源黑体 CN Normal</vt:lpstr>
      <vt:lpstr>方正舒体</vt:lpstr>
      <vt:lpstr>等线 Light</vt:lpstr>
      <vt:lpstr>黑体</vt:lpstr>
      <vt:lpstr>Arial</vt:lpstr>
      <vt:lpstr>Bahnschrift SemiCondensed</vt:lpstr>
      <vt:lpstr>Lato</vt:lpstr>
      <vt:lpstr>思源黑体 CN Medium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春松客服</dc:title>
  <dc:creator>Wang Hai Liang</dc:creator>
  <cp:lastModifiedBy>W. HL</cp:lastModifiedBy>
  <cp:revision>2035</cp:revision>
  <dcterms:created xsi:type="dcterms:W3CDTF">2021-06-25T01:09:15Z</dcterms:created>
  <dcterms:modified xsi:type="dcterms:W3CDTF">2022-11-24T07:39:28Z</dcterms:modified>
</cp:coreProperties>
</file>